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  <p:sldMasterId id="2147483810" r:id="rId2"/>
    <p:sldMasterId id="2147483824" r:id="rId3"/>
  </p:sldMasterIdLst>
  <p:notesMasterIdLst>
    <p:notesMasterId r:id="rId19"/>
  </p:notesMasterIdLst>
  <p:sldIdLst>
    <p:sldId id="302" r:id="rId4"/>
    <p:sldId id="2112" r:id="rId5"/>
    <p:sldId id="2041" r:id="rId6"/>
    <p:sldId id="2174" r:id="rId7"/>
    <p:sldId id="2090" r:id="rId8"/>
    <p:sldId id="2187" r:id="rId9"/>
    <p:sldId id="2140" r:id="rId10"/>
    <p:sldId id="2152" r:id="rId11"/>
    <p:sldId id="2158" r:id="rId12"/>
    <p:sldId id="2159" r:id="rId13"/>
    <p:sldId id="1470" r:id="rId14"/>
    <p:sldId id="1471" r:id="rId15"/>
    <p:sldId id="2173" r:id="rId16"/>
    <p:sldId id="2150" r:id="rId17"/>
    <p:sldId id="21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inmark , Gloria Maria Margaret" initials="S,GMM" lastIdx="4" clrIdx="0">
    <p:extLst>
      <p:ext uri="{19B8F6BF-5375-455C-9EA6-DF929625EA0E}">
        <p15:presenceInfo xmlns:p15="http://schemas.microsoft.com/office/powerpoint/2012/main" userId="S::gloriamaria.steinmark@esade.edu::d5edfc82-1b9e-4157-a4f3-fd96bebb70d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AE60"/>
    <a:srgbClr val="005636"/>
    <a:srgbClr val="004612"/>
    <a:srgbClr val="0F754C"/>
    <a:srgbClr val="044320"/>
    <a:srgbClr val="0A5234"/>
    <a:srgbClr val="9BF6AD"/>
    <a:srgbClr val="009263"/>
    <a:srgbClr val="D9D9D9"/>
    <a:srgbClr val="3485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72"/>
    <p:restoredTop sz="88911"/>
  </p:normalViewPr>
  <p:slideViewPr>
    <p:cSldViewPr snapToGrid="0" snapToObjects="1">
      <p:cViewPr varScale="1">
        <p:scale>
          <a:sx n="75" d="100"/>
          <a:sy n="75" d="100"/>
        </p:scale>
        <p:origin x="222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28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Relationship Id="rId27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llisters Sang" userId="fe3f0fbe-0fe0-4196-8bfa-9a1c1599e30a" providerId="ADAL" clId="{7040BB7C-A6F9-CF42-A966-0B1563CAB486}"/>
    <pc:docChg chg="delSld delMainMaster">
      <pc:chgData name="Fellisters Sang" userId="fe3f0fbe-0fe0-4196-8bfa-9a1c1599e30a" providerId="ADAL" clId="{7040BB7C-A6F9-CF42-A966-0B1563CAB486}" dt="2022-03-23T08:38:14.364" v="10" actId="2696"/>
      <pc:docMkLst>
        <pc:docMk/>
      </pc:docMkLst>
      <pc:sldChg chg="del">
        <pc:chgData name="Fellisters Sang" userId="fe3f0fbe-0fe0-4196-8bfa-9a1c1599e30a" providerId="ADAL" clId="{7040BB7C-A6F9-CF42-A966-0B1563CAB486}" dt="2022-03-23T08:37:37.686" v="6" actId="2696"/>
        <pc:sldMkLst>
          <pc:docMk/>
          <pc:sldMk cId="2806046809" sldId="256"/>
        </pc:sldMkLst>
      </pc:sldChg>
      <pc:sldChg chg="del">
        <pc:chgData name="Fellisters Sang" userId="fe3f0fbe-0fe0-4196-8bfa-9a1c1599e30a" providerId="ADAL" clId="{7040BB7C-A6F9-CF42-A966-0B1563CAB486}" dt="2022-03-23T08:37:44.959" v="7" actId="2696"/>
        <pc:sldMkLst>
          <pc:docMk/>
          <pc:sldMk cId="3608439952" sldId="260"/>
        </pc:sldMkLst>
      </pc:sldChg>
      <pc:sldChg chg="del">
        <pc:chgData name="Fellisters Sang" userId="fe3f0fbe-0fe0-4196-8bfa-9a1c1599e30a" providerId="ADAL" clId="{7040BB7C-A6F9-CF42-A966-0B1563CAB486}" dt="2022-03-23T08:37:18.521" v="1" actId="2696"/>
        <pc:sldMkLst>
          <pc:docMk/>
          <pc:sldMk cId="1468924955" sldId="262"/>
        </pc:sldMkLst>
      </pc:sldChg>
      <pc:sldChg chg="del">
        <pc:chgData name="Fellisters Sang" userId="fe3f0fbe-0fe0-4196-8bfa-9a1c1599e30a" providerId="ADAL" clId="{7040BB7C-A6F9-CF42-A966-0B1563CAB486}" dt="2022-03-23T08:37:21.067" v="2" actId="2696"/>
        <pc:sldMkLst>
          <pc:docMk/>
          <pc:sldMk cId="1297004670" sldId="274"/>
        </pc:sldMkLst>
      </pc:sldChg>
      <pc:sldChg chg="del">
        <pc:chgData name="Fellisters Sang" userId="fe3f0fbe-0fe0-4196-8bfa-9a1c1599e30a" providerId="ADAL" clId="{7040BB7C-A6F9-CF42-A966-0B1563CAB486}" dt="2022-03-23T08:38:11.925" v="9" actId="2696"/>
        <pc:sldMkLst>
          <pc:docMk/>
          <pc:sldMk cId="4144281100" sldId="2171"/>
        </pc:sldMkLst>
      </pc:sldChg>
      <pc:sldChg chg="del">
        <pc:chgData name="Fellisters Sang" userId="fe3f0fbe-0fe0-4196-8bfa-9a1c1599e30a" providerId="ADAL" clId="{7040BB7C-A6F9-CF42-A966-0B1563CAB486}" dt="2022-03-23T08:37:50.208" v="8" actId="2696"/>
        <pc:sldMkLst>
          <pc:docMk/>
          <pc:sldMk cId="2249237147" sldId="2172"/>
        </pc:sldMkLst>
      </pc:sldChg>
      <pc:sldChg chg="del">
        <pc:chgData name="Fellisters Sang" userId="fe3f0fbe-0fe0-4196-8bfa-9a1c1599e30a" providerId="ADAL" clId="{7040BB7C-A6F9-CF42-A966-0B1563CAB486}" dt="2022-03-23T08:38:14.364" v="10" actId="2696"/>
        <pc:sldMkLst>
          <pc:docMk/>
          <pc:sldMk cId="754280447" sldId="2175"/>
        </pc:sldMkLst>
      </pc:sldChg>
      <pc:sldChg chg="del">
        <pc:chgData name="Fellisters Sang" userId="fe3f0fbe-0fe0-4196-8bfa-9a1c1599e30a" providerId="ADAL" clId="{7040BB7C-A6F9-CF42-A966-0B1563CAB486}" dt="2022-03-23T08:37:07.092" v="0" actId="2696"/>
        <pc:sldMkLst>
          <pc:docMk/>
          <pc:sldMk cId="2870100963" sldId="2177"/>
        </pc:sldMkLst>
      </pc:sldChg>
      <pc:sldChg chg="del">
        <pc:chgData name="Fellisters Sang" userId="fe3f0fbe-0fe0-4196-8bfa-9a1c1599e30a" providerId="ADAL" clId="{7040BB7C-A6F9-CF42-A966-0B1563CAB486}" dt="2022-03-23T08:37:27.794" v="4" actId="2696"/>
        <pc:sldMkLst>
          <pc:docMk/>
          <pc:sldMk cId="1079396953" sldId="2179"/>
        </pc:sldMkLst>
      </pc:sldChg>
      <pc:sldChg chg="del">
        <pc:chgData name="Fellisters Sang" userId="fe3f0fbe-0fe0-4196-8bfa-9a1c1599e30a" providerId="ADAL" clId="{7040BB7C-A6F9-CF42-A966-0B1563CAB486}" dt="2022-03-23T08:37:30.400" v="5" actId="2696"/>
        <pc:sldMkLst>
          <pc:docMk/>
          <pc:sldMk cId="2930809404" sldId="2180"/>
        </pc:sldMkLst>
      </pc:sldChg>
      <pc:sldChg chg="del">
        <pc:chgData name="Fellisters Sang" userId="fe3f0fbe-0fe0-4196-8bfa-9a1c1599e30a" providerId="ADAL" clId="{7040BB7C-A6F9-CF42-A966-0B1563CAB486}" dt="2022-03-23T08:37:25.220" v="3" actId="2696"/>
        <pc:sldMkLst>
          <pc:docMk/>
          <pc:sldMk cId="1548903183" sldId="2186"/>
        </pc:sldMkLst>
      </pc:sldChg>
      <pc:sldMasterChg chg="del delSldLayout">
        <pc:chgData name="Fellisters Sang" userId="fe3f0fbe-0fe0-4196-8bfa-9a1c1599e30a" providerId="ADAL" clId="{7040BB7C-A6F9-CF42-A966-0B1563CAB486}" dt="2022-03-23T08:37:37.686" v="6" actId="2696"/>
        <pc:sldMasterMkLst>
          <pc:docMk/>
          <pc:sldMasterMk cId="2457863078" sldId="2147483695"/>
        </pc:sldMasterMkLst>
        <pc:sldLayoutChg chg="del">
          <pc:chgData name="Fellisters Sang" userId="fe3f0fbe-0fe0-4196-8bfa-9a1c1599e30a" providerId="ADAL" clId="{7040BB7C-A6F9-CF42-A966-0B1563CAB486}" dt="2022-03-23T08:37:37.686" v="6" actId="2696"/>
          <pc:sldLayoutMkLst>
            <pc:docMk/>
            <pc:sldMasterMk cId="2457863078" sldId="2147483695"/>
            <pc:sldLayoutMk cId="2160288509" sldId="2147483696"/>
          </pc:sldLayoutMkLst>
        </pc:sldLayoutChg>
        <pc:sldLayoutChg chg="del">
          <pc:chgData name="Fellisters Sang" userId="fe3f0fbe-0fe0-4196-8bfa-9a1c1599e30a" providerId="ADAL" clId="{7040BB7C-A6F9-CF42-A966-0B1563CAB486}" dt="2022-03-23T08:37:37.686" v="6" actId="2696"/>
          <pc:sldLayoutMkLst>
            <pc:docMk/>
            <pc:sldMasterMk cId="2457863078" sldId="2147483695"/>
            <pc:sldLayoutMk cId="738025720" sldId="2147483697"/>
          </pc:sldLayoutMkLst>
        </pc:sldLayoutChg>
        <pc:sldLayoutChg chg="del">
          <pc:chgData name="Fellisters Sang" userId="fe3f0fbe-0fe0-4196-8bfa-9a1c1599e30a" providerId="ADAL" clId="{7040BB7C-A6F9-CF42-A966-0B1563CAB486}" dt="2022-03-23T08:37:37.686" v="6" actId="2696"/>
          <pc:sldLayoutMkLst>
            <pc:docMk/>
            <pc:sldMasterMk cId="2457863078" sldId="2147483695"/>
            <pc:sldLayoutMk cId="1521328194" sldId="2147483698"/>
          </pc:sldLayoutMkLst>
        </pc:sldLayoutChg>
        <pc:sldLayoutChg chg="del">
          <pc:chgData name="Fellisters Sang" userId="fe3f0fbe-0fe0-4196-8bfa-9a1c1599e30a" providerId="ADAL" clId="{7040BB7C-A6F9-CF42-A966-0B1563CAB486}" dt="2022-03-23T08:37:37.686" v="6" actId="2696"/>
          <pc:sldLayoutMkLst>
            <pc:docMk/>
            <pc:sldMasterMk cId="2457863078" sldId="2147483695"/>
            <pc:sldLayoutMk cId="1755330641" sldId="2147483699"/>
          </pc:sldLayoutMkLst>
        </pc:sldLayoutChg>
        <pc:sldLayoutChg chg="del">
          <pc:chgData name="Fellisters Sang" userId="fe3f0fbe-0fe0-4196-8bfa-9a1c1599e30a" providerId="ADAL" clId="{7040BB7C-A6F9-CF42-A966-0B1563CAB486}" dt="2022-03-23T08:37:37.686" v="6" actId="2696"/>
          <pc:sldLayoutMkLst>
            <pc:docMk/>
            <pc:sldMasterMk cId="2457863078" sldId="2147483695"/>
            <pc:sldLayoutMk cId="2584881862" sldId="2147483700"/>
          </pc:sldLayoutMkLst>
        </pc:sldLayoutChg>
        <pc:sldLayoutChg chg="del">
          <pc:chgData name="Fellisters Sang" userId="fe3f0fbe-0fe0-4196-8bfa-9a1c1599e30a" providerId="ADAL" clId="{7040BB7C-A6F9-CF42-A966-0B1563CAB486}" dt="2022-03-23T08:37:37.686" v="6" actId="2696"/>
          <pc:sldLayoutMkLst>
            <pc:docMk/>
            <pc:sldMasterMk cId="2457863078" sldId="2147483695"/>
            <pc:sldLayoutMk cId="3537936232" sldId="2147483701"/>
          </pc:sldLayoutMkLst>
        </pc:sldLayoutChg>
        <pc:sldLayoutChg chg="del">
          <pc:chgData name="Fellisters Sang" userId="fe3f0fbe-0fe0-4196-8bfa-9a1c1599e30a" providerId="ADAL" clId="{7040BB7C-A6F9-CF42-A966-0B1563CAB486}" dt="2022-03-23T08:37:37.686" v="6" actId="2696"/>
          <pc:sldLayoutMkLst>
            <pc:docMk/>
            <pc:sldMasterMk cId="2457863078" sldId="2147483695"/>
            <pc:sldLayoutMk cId="33695807" sldId="2147483702"/>
          </pc:sldLayoutMkLst>
        </pc:sldLayoutChg>
        <pc:sldLayoutChg chg="del">
          <pc:chgData name="Fellisters Sang" userId="fe3f0fbe-0fe0-4196-8bfa-9a1c1599e30a" providerId="ADAL" clId="{7040BB7C-A6F9-CF42-A966-0B1563CAB486}" dt="2022-03-23T08:37:37.686" v="6" actId="2696"/>
          <pc:sldLayoutMkLst>
            <pc:docMk/>
            <pc:sldMasterMk cId="2457863078" sldId="2147483695"/>
            <pc:sldLayoutMk cId="3316060025" sldId="2147483703"/>
          </pc:sldLayoutMkLst>
        </pc:sldLayoutChg>
        <pc:sldLayoutChg chg="del">
          <pc:chgData name="Fellisters Sang" userId="fe3f0fbe-0fe0-4196-8bfa-9a1c1599e30a" providerId="ADAL" clId="{7040BB7C-A6F9-CF42-A966-0B1563CAB486}" dt="2022-03-23T08:37:37.686" v="6" actId="2696"/>
          <pc:sldLayoutMkLst>
            <pc:docMk/>
            <pc:sldMasterMk cId="2457863078" sldId="2147483695"/>
            <pc:sldLayoutMk cId="3716850157" sldId="2147483704"/>
          </pc:sldLayoutMkLst>
        </pc:sldLayoutChg>
        <pc:sldLayoutChg chg="del">
          <pc:chgData name="Fellisters Sang" userId="fe3f0fbe-0fe0-4196-8bfa-9a1c1599e30a" providerId="ADAL" clId="{7040BB7C-A6F9-CF42-A966-0B1563CAB486}" dt="2022-03-23T08:37:37.686" v="6" actId="2696"/>
          <pc:sldLayoutMkLst>
            <pc:docMk/>
            <pc:sldMasterMk cId="2457863078" sldId="2147483695"/>
            <pc:sldLayoutMk cId="1591596879" sldId="2147483705"/>
          </pc:sldLayoutMkLst>
        </pc:sldLayoutChg>
        <pc:sldLayoutChg chg="del">
          <pc:chgData name="Fellisters Sang" userId="fe3f0fbe-0fe0-4196-8bfa-9a1c1599e30a" providerId="ADAL" clId="{7040BB7C-A6F9-CF42-A966-0B1563CAB486}" dt="2022-03-23T08:37:37.686" v="6" actId="2696"/>
          <pc:sldLayoutMkLst>
            <pc:docMk/>
            <pc:sldMasterMk cId="2457863078" sldId="2147483695"/>
            <pc:sldLayoutMk cId="3197387606" sldId="214748370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ACB9A-B7C1-DD40-8840-01BFC0FB17B1}" type="datetimeFigureOut">
              <a:rPr lang="sl-SI" smtClean="0"/>
              <a:t>23. 03. 22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5AD78-90CA-5143-AA66-962EE30E06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6078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4806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8871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Baobab trees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8533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9257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3644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8221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8096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transparency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5AD78-90CA-5143-AA66-962EE30E065D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138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8849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173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4219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EC34-2653-6A4A-A112-F54C3A006787}" type="datetimeFigureOut">
              <a:rPr lang="en-US" smtClean="0"/>
              <a:t>3/23/22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BB92-F5E1-4749-BB86-E3DC02F61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12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-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9977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08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EC34-2653-6A4A-A112-F54C3A006787}" type="datetimeFigureOut">
              <a:rPr lang="en-US" smtClean="0"/>
              <a:t>3/23/22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BB92-F5E1-4749-BB86-E3DC02F61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323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EC34-2653-6A4A-A112-F54C3A006787}" type="datetimeFigureOut">
              <a:rPr lang="en-US" smtClean="0"/>
              <a:t>3/23/22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BB92-F5E1-4749-BB86-E3DC02F61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028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EC34-2653-6A4A-A112-F54C3A006787}" type="datetimeFigureOut">
              <a:rPr lang="en-US" smtClean="0"/>
              <a:t>3/23/22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BB92-F5E1-4749-BB86-E3DC02F61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941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EC34-2653-6A4A-A112-F54C3A006787}" type="datetimeFigureOut">
              <a:rPr lang="en-US" smtClean="0"/>
              <a:t>3/23/22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BB92-F5E1-4749-BB86-E3DC02F61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801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EC34-2653-6A4A-A112-F54C3A006787}" type="datetimeFigureOut">
              <a:rPr lang="en-US" smtClean="0"/>
              <a:t>3/23/22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BB92-F5E1-4749-BB86-E3DC02F61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92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EC34-2653-6A4A-A112-F54C3A006787}" type="datetimeFigureOut">
              <a:rPr lang="en-US" smtClean="0"/>
              <a:t>3/23/22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BB92-F5E1-4749-BB86-E3DC02F61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48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EC34-2653-6A4A-A112-F54C3A006787}" type="datetimeFigureOut">
              <a:rPr lang="en-US" smtClean="0"/>
              <a:t>3/23/22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BB92-F5E1-4749-BB86-E3DC02F61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201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E3ECF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9"/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rgbClr val="26AE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19"/>
          <p:cNvSpPr txBox="1"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venir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9504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EC34-2653-6A4A-A112-F54C3A006787}" type="datetimeFigureOut">
              <a:rPr lang="en-US" smtClean="0"/>
              <a:t>3/23/22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BB92-F5E1-4749-BB86-E3DC02F61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33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EC34-2653-6A4A-A112-F54C3A006787}" type="datetimeFigureOut">
              <a:rPr lang="en-US" smtClean="0"/>
              <a:t>3/23/22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BB92-F5E1-4749-BB86-E3DC02F61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48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EC34-2653-6A4A-A112-F54C3A006787}" type="datetimeFigureOut">
              <a:rPr lang="en-US" smtClean="0"/>
              <a:t>3/23/22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BB92-F5E1-4749-BB86-E3DC02F61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754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EC34-2653-6A4A-A112-F54C3A006787}" type="datetimeFigureOut">
              <a:rPr lang="en-US" smtClean="0"/>
              <a:t>3/23/22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BB92-F5E1-4749-BB86-E3DC02F61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18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215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17586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1787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venir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dt" idx="10"/>
          </p:nvPr>
        </p:nvSpPr>
        <p:spPr>
          <a:xfrm>
            <a:off x="57607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sldNum" idx="12"/>
          </p:nvPr>
        </p:nvSpPr>
        <p:spPr>
          <a:xfrm>
            <a:off x="886968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17"/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rgbClr val="26AE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7"/>
          <p:cNvSpPr/>
          <p:nvPr/>
        </p:nvSpPr>
        <p:spPr>
          <a:xfrm rot="10800000" flipH="1">
            <a:off x="578652" y="4501201"/>
            <a:ext cx="11034696" cy="18288"/>
          </a:xfrm>
          <a:prstGeom prst="rect">
            <a:avLst/>
          </a:prstGeom>
          <a:solidFill>
            <a:srgbClr val="BDCD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7541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E3ECF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8"/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8"/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rgbClr val="0090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111556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854049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77705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E3ECF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9"/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rgbClr val="26AE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19"/>
          <p:cNvSpPr txBox="1"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venir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37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E3ECF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0"/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0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1"/>
          </p:nvPr>
        </p:nvSpPr>
        <p:spPr>
          <a:xfrm>
            <a:off x="1115568" y="2478024"/>
            <a:ext cx="4937760" cy="369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2"/>
          </p:nvPr>
        </p:nvSpPr>
        <p:spPr>
          <a:xfrm>
            <a:off x="6345936" y="2478024"/>
            <a:ext cx="4937760" cy="369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111556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54049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53352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E3ECF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0"/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0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1"/>
          </p:nvPr>
        </p:nvSpPr>
        <p:spPr>
          <a:xfrm>
            <a:off x="1115568" y="2478024"/>
            <a:ext cx="4937760" cy="369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2"/>
          </p:nvPr>
        </p:nvSpPr>
        <p:spPr>
          <a:xfrm>
            <a:off x="6345936" y="2478024"/>
            <a:ext cx="4937760" cy="369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111556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54049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1868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E3ECF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1"/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1"/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rgbClr val="26AE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1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cap="none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body" idx="2"/>
          </p:nvPr>
        </p:nvSpPr>
        <p:spPr>
          <a:xfrm>
            <a:off x="1115568" y="3203688"/>
            <a:ext cx="4937760" cy="296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3"/>
          </p:nvPr>
        </p:nvSpPr>
        <p:spPr>
          <a:xfrm>
            <a:off x="6345936" y="2372650"/>
            <a:ext cx="49377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cap="none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4"/>
          </p:nvPr>
        </p:nvSpPr>
        <p:spPr>
          <a:xfrm>
            <a:off x="6345936" y="3203687"/>
            <a:ext cx="4937760" cy="2968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111556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54049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7485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E3ECF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C9BBBB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2"/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rgbClr val="26AE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2"/>
          <p:cNvSpPr txBox="1"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venir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8934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E3ECF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rgbClr val="26AE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venir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>
            <a:off x="4965192" y="1709928"/>
            <a:ext cx="6729984" cy="409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body" idx="2"/>
          </p:nvPr>
        </p:nvSpPr>
        <p:spPr>
          <a:xfrm>
            <a:off x="868680" y="3429000"/>
            <a:ext cx="3099816" cy="206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dt" idx="10"/>
          </p:nvPr>
        </p:nvSpPr>
        <p:spPr>
          <a:xfrm>
            <a:off x="86868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52185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23642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5031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Portfoli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256851" y="1503398"/>
            <a:ext cx="1379373" cy="1379014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5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256851" y="3110924"/>
            <a:ext cx="1379373" cy="1379014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5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1256851" y="4718451"/>
            <a:ext cx="1379373" cy="1379014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5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4177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E3ECF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1"/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1"/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rgbClr val="26AE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1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cap="none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body" idx="2"/>
          </p:nvPr>
        </p:nvSpPr>
        <p:spPr>
          <a:xfrm>
            <a:off x="1115568" y="3203688"/>
            <a:ext cx="4937760" cy="296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3"/>
          </p:nvPr>
        </p:nvSpPr>
        <p:spPr>
          <a:xfrm>
            <a:off x="6345936" y="2372650"/>
            <a:ext cx="49377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cap="none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4"/>
          </p:nvPr>
        </p:nvSpPr>
        <p:spPr>
          <a:xfrm>
            <a:off x="6345936" y="3203687"/>
            <a:ext cx="4937760" cy="2968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111556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54049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922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E3ECF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C9BBBB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2"/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rgbClr val="26AE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2"/>
          <p:cNvSpPr txBox="1"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venir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6747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E3ECF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rgbClr val="26AE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venir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>
            <a:off x="4965192" y="1709928"/>
            <a:ext cx="6729984" cy="409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body" idx="2"/>
          </p:nvPr>
        </p:nvSpPr>
        <p:spPr>
          <a:xfrm>
            <a:off x="868680" y="3429000"/>
            <a:ext cx="3099816" cy="206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dt" idx="10"/>
          </p:nvPr>
        </p:nvSpPr>
        <p:spPr>
          <a:xfrm>
            <a:off x="86868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1819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83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3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-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76069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  <a:defRPr sz="4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2713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838" r:id="rId10"/>
    <p:sldLayoutId id="214748379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0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  <a:defRPr sz="4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75780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4.jp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svg"/><Relationship Id="rId9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A close up of a green plan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" y="0"/>
            <a:ext cx="12192001" cy="68468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-3018144" y="-1351775"/>
            <a:ext cx="10320600" cy="95504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1782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endParaRPr sz="1200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685798" y="2279109"/>
            <a:ext cx="5984633" cy="228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1000"/>
              </a:lnSpc>
              <a:buClr>
                <a:srgbClr val="000000"/>
              </a:buClr>
              <a:buFont typeface="Arial"/>
            </a:pPr>
            <a:r>
              <a:rPr lang="en-US" sz="4000" dirty="0">
                <a:solidFill>
                  <a:srgbClr val="2B8F65"/>
                </a:solidFill>
                <a:latin typeface="Avenir"/>
                <a:sym typeface="Montserrat ExtraBold"/>
              </a:rPr>
              <a:t>How transparency can help your agribusiness reach new markets</a:t>
            </a:r>
          </a:p>
          <a:p>
            <a:pPr lvl="0">
              <a:lnSpc>
                <a:spcPct val="101000"/>
              </a:lnSpc>
            </a:pPr>
            <a:endParaRPr lang="en-US" sz="3200" b="1" dirty="0">
              <a:solidFill>
                <a:srgbClr val="26AE6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>
              <a:lnSpc>
                <a:spcPct val="101000"/>
              </a:lnSpc>
              <a:buClr>
                <a:srgbClr val="000000"/>
              </a:buClr>
              <a:buFont typeface="Arial"/>
            </a:pPr>
            <a:r>
              <a:rPr lang="en-US" sz="2400" dirty="0">
                <a:solidFill>
                  <a:srgbClr val="2B8F65"/>
                </a:solidFill>
                <a:latin typeface="Avenir"/>
                <a:sym typeface="Montserrat ExtraBold"/>
              </a:rPr>
              <a:t>Dr. Gerd Meier zu Köcker, </a:t>
            </a:r>
            <a:r>
              <a:rPr lang="en-US" sz="2400">
                <a:solidFill>
                  <a:srgbClr val="2B8F65"/>
                </a:solidFill>
                <a:latin typeface="Avenir"/>
                <a:sym typeface="Montserrat ExtraBold"/>
              </a:rPr>
              <a:t>Jon Goriup</a:t>
            </a:r>
            <a:endParaRPr lang="en-US" sz="2400" dirty="0">
              <a:solidFill>
                <a:srgbClr val="2B8F65"/>
              </a:solidFill>
              <a:latin typeface="Avenir"/>
              <a:sym typeface="Montserrat ExtraBold"/>
            </a:endParaRPr>
          </a:p>
          <a:p>
            <a:pPr>
              <a:lnSpc>
                <a:spcPct val="101000"/>
              </a:lnSpc>
              <a:buClr>
                <a:srgbClr val="000000"/>
              </a:buClr>
              <a:buFont typeface="Arial"/>
            </a:pPr>
            <a:r>
              <a:rPr lang="en-US" sz="2400" dirty="0">
                <a:solidFill>
                  <a:srgbClr val="2B8F65"/>
                </a:solidFill>
                <a:latin typeface="Avenir"/>
                <a:sym typeface="Montserrat ExtraBold"/>
              </a:rPr>
              <a:t>Anteja Africa</a:t>
            </a:r>
          </a:p>
          <a:p>
            <a:pPr lvl="0">
              <a:lnSpc>
                <a:spcPct val="101000"/>
              </a:lnSpc>
            </a:pPr>
            <a:endParaRPr lang="en-US" sz="2400" dirty="0">
              <a:solidFill>
                <a:srgbClr val="2B8F65"/>
              </a:solidFill>
              <a:latin typeface="Avenir"/>
              <a:sym typeface="Montserrat ExtraBold"/>
            </a:endParaRPr>
          </a:p>
        </p:txBody>
      </p:sp>
      <p:pic>
        <p:nvPicPr>
          <p:cNvPr id="88" name="Google Shape;88;p13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" y="486692"/>
            <a:ext cx="3413760" cy="1084681"/>
          </a:xfrm>
          <a:custGeom>
            <a:avLst/>
            <a:gdLst/>
            <a:ahLst/>
            <a:cxnLst/>
            <a:rect l="l" t="t" r="r" b="b"/>
            <a:pathLst>
              <a:path w="10580201" h="2957472" extrusionOk="0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4719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4DFDFD8-8F83-1F47-BB91-09D4F29A5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t="6593" r="26204" b="-1"/>
          <a:stretch/>
        </p:blipFill>
        <p:spPr bwMode="auto">
          <a:xfrm>
            <a:off x="5214498" y="583231"/>
            <a:ext cx="6454587" cy="563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274A7C-78CB-3D41-807E-0338A06AFC9E}"/>
              </a:ext>
            </a:extLst>
          </p:cNvPr>
          <p:cNvSpPr/>
          <p:nvPr/>
        </p:nvSpPr>
        <p:spPr>
          <a:xfrm>
            <a:off x="522914" y="2120103"/>
            <a:ext cx="3993088" cy="1124712"/>
          </a:xfr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Tesco, Sainsbury's and Lidl  drops avocado supplier after allegations of rights abuse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8506AB-1698-9643-BBBF-F4B6B265B67A}"/>
              </a:ext>
            </a:extLst>
          </p:cNvPr>
          <p:cNvSpPr/>
          <p:nvPr/>
        </p:nvSpPr>
        <p:spPr>
          <a:xfrm>
            <a:off x="522915" y="3419616"/>
            <a:ext cx="3993087" cy="19209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Suppliers must meet strict standards, from the farm to its destination at the points of sale:  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Food safety, quality 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Human rights 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Environmental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  sustainability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388952-DE58-C643-B46C-0456A5367498}"/>
              </a:ext>
            </a:extLst>
          </p:cNvPr>
          <p:cNvSpPr/>
          <p:nvPr/>
        </p:nvSpPr>
        <p:spPr>
          <a:xfrm>
            <a:off x="522914" y="4527234"/>
            <a:ext cx="34821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D019DB-469D-A343-89B5-407F0F0B25C3}"/>
              </a:ext>
            </a:extLst>
          </p:cNvPr>
          <p:cNvSpPr txBox="1"/>
          <p:nvPr/>
        </p:nvSpPr>
        <p:spPr>
          <a:xfrm>
            <a:off x="522914" y="511515"/>
            <a:ext cx="3406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Reputational risks &amp; market loss</a:t>
            </a:r>
          </a:p>
        </p:txBody>
      </p:sp>
      <p:sp>
        <p:nvSpPr>
          <p:cNvPr id="9" name="Google Shape;218;p3">
            <a:extLst>
              <a:ext uri="{FF2B5EF4-FFF2-40B4-BE49-F238E27FC236}">
                <a16:creationId xmlns:a16="http://schemas.microsoft.com/office/drawing/2014/main" id="{B9220DC8-92FA-EE42-9DBE-E2D4B3F92E8E}"/>
              </a:ext>
            </a:extLst>
          </p:cNvPr>
          <p:cNvSpPr txBox="1">
            <a:spLocks/>
          </p:cNvSpPr>
          <p:nvPr/>
        </p:nvSpPr>
        <p:spPr>
          <a:xfrm>
            <a:off x="0" y="6597487"/>
            <a:ext cx="12192000" cy="24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Confidential &amp; Proprietary. Copyright © Anteja Africa Ltd,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52079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374A93A1-B38F-2643-9B74-57D4DA84F622}"/>
              </a:ext>
            </a:extLst>
          </p:cNvPr>
          <p:cNvSpPr>
            <a:spLocks noChangeAspect="1"/>
          </p:cNvSpPr>
          <p:nvPr/>
        </p:nvSpPr>
        <p:spPr>
          <a:xfrm>
            <a:off x="152236" y="963876"/>
            <a:ext cx="4605300" cy="4605300"/>
          </a:xfrm>
          <a:prstGeom prst="ellipse">
            <a:avLst/>
          </a:prstGeom>
          <a:solidFill>
            <a:srgbClr val="0443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28D3E4-2EF9-6B46-98C9-F1C5F0893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470" y="1185584"/>
            <a:ext cx="3483078" cy="4103855"/>
          </a:xfrm>
        </p:spPr>
        <p:txBody>
          <a:bodyPr>
            <a:normAutofit/>
          </a:bodyPr>
          <a:lstStyle/>
          <a:p>
            <a:pPr algn="ctr">
              <a:lnSpc>
                <a:spcPct val="119958"/>
              </a:lnSpc>
              <a:buClr>
                <a:srgbClr val="000000"/>
              </a:buClr>
            </a:pPr>
            <a:r>
              <a:rPr lang="en-GB" sz="4000" b="1" dirty="0">
                <a:solidFill>
                  <a:schemeClr val="bg1"/>
                </a:solidFill>
                <a:latin typeface="+mn-lt"/>
                <a:sym typeface="Arial"/>
              </a:rPr>
              <a:t>Is there a benefit to transparency?</a:t>
            </a:r>
            <a:endParaRPr lang="en-SI" sz="4000" b="1" dirty="0">
              <a:solidFill>
                <a:schemeClr val="bg1"/>
              </a:solidFill>
              <a:latin typeface="+mn-lt"/>
              <a:sym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E6FC9-82F4-694A-8F35-C75500282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6629" y="1379110"/>
            <a:ext cx="7225371" cy="3774831"/>
          </a:xfrm>
          <a:ln w="0">
            <a:noFill/>
          </a:ln>
        </p:spPr>
        <p:txBody>
          <a:bodyPr anchor="ctr">
            <a:normAutofit fontScale="85000" lnSpcReduction="20000"/>
          </a:bodyPr>
          <a:lstStyle/>
          <a:p>
            <a:pPr marL="0" indent="0">
              <a:lnSpc>
                <a:spcPct val="119958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GB" sz="2667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Consumers may be willing </a:t>
            </a:r>
            <a:r>
              <a:rPr lang="en-GB" sz="4000" b="1" dirty="0">
                <a:solidFill>
                  <a:srgbClr val="04432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to pay up to 10% more for products from </a:t>
            </a:r>
            <a:r>
              <a:rPr lang="en-GB" sz="2667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companies that provide greater supply chain transparency.</a:t>
            </a:r>
          </a:p>
          <a:p>
            <a:pPr marL="0" indent="0">
              <a:lnSpc>
                <a:spcPct val="119958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-GB" sz="2667" dirty="0">
              <a:solidFill>
                <a:schemeClr val="bg2">
                  <a:lumMod val="2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lnSpc>
                <a:spcPct val="119958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GB" sz="4000" b="1" dirty="0">
                <a:solidFill>
                  <a:srgbClr val="04432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Reduce reputation risk</a:t>
            </a:r>
          </a:p>
          <a:p>
            <a:pPr marL="0" indent="0">
              <a:lnSpc>
                <a:spcPct val="119958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-GB" sz="4000" b="1" dirty="0">
              <a:solidFill>
                <a:srgbClr val="04432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lnSpc>
                <a:spcPct val="119958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GB" sz="4000" b="1" dirty="0">
                <a:solidFill>
                  <a:srgbClr val="04432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Meet demands of the markets</a:t>
            </a:r>
          </a:p>
        </p:txBody>
      </p:sp>
      <p:sp>
        <p:nvSpPr>
          <p:cNvPr id="6" name="Google Shape;218;p3">
            <a:extLst>
              <a:ext uri="{FF2B5EF4-FFF2-40B4-BE49-F238E27FC236}">
                <a16:creationId xmlns:a16="http://schemas.microsoft.com/office/drawing/2014/main" id="{CEE46A5D-0A13-9643-AE51-F128ABBA0204}"/>
              </a:ext>
            </a:extLst>
          </p:cNvPr>
          <p:cNvSpPr txBox="1">
            <a:spLocks/>
          </p:cNvSpPr>
          <p:nvPr/>
        </p:nvSpPr>
        <p:spPr>
          <a:xfrm>
            <a:off x="0" y="6597487"/>
            <a:ext cx="12192000" cy="24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Confidential &amp; Proprietary. Copyright © Anteja Africa Ltd, All rights reserved.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59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/>
          <p:nvPr/>
        </p:nvSpPr>
        <p:spPr>
          <a:xfrm>
            <a:off x="0" y="4577"/>
            <a:ext cx="12187033" cy="3429000"/>
          </a:xfrm>
          <a:custGeom>
            <a:avLst/>
            <a:gdLst/>
            <a:ahLst/>
            <a:cxnLst/>
            <a:rect l="l" t="t" r="r" b="b"/>
            <a:pathLst>
              <a:path w="6186311" h="1739900" extrusionOk="0">
                <a:moveTo>
                  <a:pt x="0" y="0"/>
                </a:moveTo>
                <a:lnTo>
                  <a:pt x="6186311" y="0"/>
                </a:lnTo>
                <a:lnTo>
                  <a:pt x="6186311" y="1739900"/>
                </a:lnTo>
                <a:lnTo>
                  <a:pt x="0" y="1739900"/>
                </a:lnTo>
                <a:close/>
              </a:path>
            </a:pathLst>
          </a:custGeom>
          <a:solidFill>
            <a:srgbClr val="0A5234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10" name="Google Shape;110;p15"/>
          <p:cNvSpPr txBox="1"/>
          <p:nvPr/>
        </p:nvSpPr>
        <p:spPr>
          <a:xfrm>
            <a:off x="367788" y="480873"/>
            <a:ext cx="10697375" cy="201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SI" sz="6000" dirty="0">
                <a:solidFill>
                  <a:schemeClr val="bg1"/>
                </a:solidFill>
                <a:latin typeface="Avenir Book" panose="02000503020000020003" pitchFamily="2" charset="0"/>
              </a:rPr>
              <a:t>Transparency </a:t>
            </a:r>
            <a:r>
              <a:rPr lang="en-GB" sz="6000" dirty="0">
                <a:solidFill>
                  <a:schemeClr val="bg1"/>
                </a:solidFill>
                <a:latin typeface="Avenir Book" panose="02000503020000020003" pitchFamily="2" charset="0"/>
              </a:rPr>
              <a:t>is not yet another compliance requirement…  </a:t>
            </a:r>
            <a:endParaRPr lang="en-US" sz="6000" b="1" dirty="0">
              <a:solidFill>
                <a:schemeClr val="bg1"/>
              </a:solidFill>
              <a:latin typeface="Avenir Book" panose="02000503020000020003" pitchFamily="2" charset="0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" name="Google Shape;111;p15">
            <a:extLst>
              <a:ext uri="{FF2B5EF4-FFF2-40B4-BE49-F238E27FC236}">
                <a16:creationId xmlns:a16="http://schemas.microsoft.com/office/drawing/2014/main" id="{2540BDE8-5DAB-814C-A419-E9C28D334F1B}"/>
              </a:ext>
            </a:extLst>
          </p:cNvPr>
          <p:cNvSpPr txBox="1"/>
          <p:nvPr/>
        </p:nvSpPr>
        <p:spPr>
          <a:xfrm>
            <a:off x="2436731" y="4077953"/>
            <a:ext cx="9247267" cy="219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9546" lvl="1" algn="r">
              <a:buClr>
                <a:srgbClr val="021712"/>
              </a:buClr>
              <a:buSzPts val="1800"/>
            </a:pPr>
            <a:r>
              <a:rPr lang="en-US" sz="6000" b="1" dirty="0">
                <a:solidFill>
                  <a:srgbClr val="044320"/>
                </a:solidFill>
                <a:latin typeface="Avenir Book" panose="02000503020000020003" pitchFamily="2" charset="0"/>
                <a:ea typeface="Montserrat"/>
                <a:cs typeface="Montserrat"/>
                <a:sym typeface="Montserrat"/>
              </a:rPr>
              <a:t>…it is the new Benchmark  </a:t>
            </a:r>
          </a:p>
          <a:p>
            <a:pPr marL="129546" lvl="1" algn="r">
              <a:buClr>
                <a:srgbClr val="021712"/>
              </a:buClr>
              <a:buSzPts val="1800"/>
            </a:pPr>
            <a:r>
              <a:rPr lang="en-US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  <a:ea typeface="Montserrat"/>
                <a:cs typeface="Montserrat"/>
                <a:sym typeface="Montserrat"/>
              </a:rPr>
              <a:t>in business conduct</a:t>
            </a:r>
          </a:p>
        </p:txBody>
      </p:sp>
      <p:sp>
        <p:nvSpPr>
          <p:cNvPr id="6" name="Google Shape;218;p3">
            <a:extLst>
              <a:ext uri="{FF2B5EF4-FFF2-40B4-BE49-F238E27FC236}">
                <a16:creationId xmlns:a16="http://schemas.microsoft.com/office/drawing/2014/main" id="{9B9C109F-5E1E-BD43-867D-C6523B931110}"/>
              </a:ext>
            </a:extLst>
          </p:cNvPr>
          <p:cNvSpPr txBox="1">
            <a:spLocks/>
          </p:cNvSpPr>
          <p:nvPr/>
        </p:nvSpPr>
        <p:spPr>
          <a:xfrm>
            <a:off x="0" y="6597487"/>
            <a:ext cx="12192000" cy="24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Confidential &amp; Proprietary. Copyright © Anteja Africa Ltd, All rights reserved.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783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/>
          <p:nvPr/>
        </p:nvSpPr>
        <p:spPr>
          <a:xfrm>
            <a:off x="0" y="0"/>
            <a:ext cx="12187033" cy="6857999"/>
          </a:xfrm>
          <a:custGeom>
            <a:avLst/>
            <a:gdLst/>
            <a:ahLst/>
            <a:cxnLst/>
            <a:rect l="l" t="t" r="r" b="b"/>
            <a:pathLst>
              <a:path w="6186311" h="1739900" extrusionOk="0">
                <a:moveTo>
                  <a:pt x="0" y="0"/>
                </a:moveTo>
                <a:lnTo>
                  <a:pt x="6186311" y="0"/>
                </a:lnTo>
                <a:lnTo>
                  <a:pt x="6186311" y="1739900"/>
                </a:lnTo>
                <a:lnTo>
                  <a:pt x="0" y="1739900"/>
                </a:lnTo>
                <a:close/>
              </a:path>
            </a:pathLst>
          </a:custGeom>
          <a:solidFill>
            <a:srgbClr val="0A5234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0" y="2770674"/>
            <a:ext cx="12192000" cy="91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Achieving Transparency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" name="Google Shape;218;p3">
            <a:extLst>
              <a:ext uri="{FF2B5EF4-FFF2-40B4-BE49-F238E27FC236}">
                <a16:creationId xmlns:a16="http://schemas.microsoft.com/office/drawing/2014/main" id="{F71F905D-9249-534E-B54E-5C52DA50DE2C}"/>
              </a:ext>
            </a:extLst>
          </p:cNvPr>
          <p:cNvSpPr txBox="1">
            <a:spLocks/>
          </p:cNvSpPr>
          <p:nvPr/>
        </p:nvSpPr>
        <p:spPr>
          <a:xfrm>
            <a:off x="0" y="6597487"/>
            <a:ext cx="12192000" cy="24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Confidential &amp; Proprietary. Copyright © Anteja Africa Ltd, All rights reserved.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634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/>
          <p:nvPr/>
        </p:nvSpPr>
        <p:spPr>
          <a:xfrm>
            <a:off x="0" y="1"/>
            <a:ext cx="12187033" cy="2521526"/>
          </a:xfrm>
          <a:custGeom>
            <a:avLst/>
            <a:gdLst/>
            <a:ahLst/>
            <a:cxnLst/>
            <a:rect l="l" t="t" r="r" b="b"/>
            <a:pathLst>
              <a:path w="6186311" h="1739900" extrusionOk="0">
                <a:moveTo>
                  <a:pt x="0" y="0"/>
                </a:moveTo>
                <a:lnTo>
                  <a:pt x="6186311" y="0"/>
                </a:lnTo>
                <a:lnTo>
                  <a:pt x="6186311" y="1739900"/>
                </a:lnTo>
                <a:lnTo>
                  <a:pt x="0" y="1739900"/>
                </a:lnTo>
                <a:close/>
              </a:path>
            </a:pathLst>
          </a:custGeom>
          <a:solidFill>
            <a:srgbClr val="0A5234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308007" y="817971"/>
            <a:ext cx="11883993" cy="91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Achieving transparency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F1D17D-A7D4-C840-9CAC-14441BBADF28}"/>
              </a:ext>
            </a:extLst>
          </p:cNvPr>
          <p:cNvSpPr/>
          <p:nvPr/>
        </p:nvSpPr>
        <p:spPr>
          <a:xfrm>
            <a:off x="969572" y="3045500"/>
            <a:ext cx="8055159" cy="281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Avenir Book" panose="02000503020000020003" pitchFamily="2" charset="0"/>
              </a:rPr>
              <a:t>Conduct a transparency stress test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&amp; set goals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Visualize the supply chain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Collect &amp; document actionable information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Address the identified issues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Share the information</a:t>
            </a:r>
          </a:p>
        </p:txBody>
      </p:sp>
      <p:pic>
        <p:nvPicPr>
          <p:cNvPr id="4" name="Picture 3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FD09D786-A9AF-0F4A-B76D-A63484945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6809" y="2521527"/>
            <a:ext cx="3510224" cy="3983273"/>
          </a:xfrm>
          <a:prstGeom prst="rect">
            <a:avLst/>
          </a:prstGeom>
        </p:spPr>
      </p:pic>
      <p:pic>
        <p:nvPicPr>
          <p:cNvPr id="5" name="Graphic 4" descr="Badge 5 with solid fill">
            <a:extLst>
              <a:ext uri="{FF2B5EF4-FFF2-40B4-BE49-F238E27FC236}">
                <a16:creationId xmlns:a16="http://schemas.microsoft.com/office/drawing/2014/main" id="{4AA7BD17-FE6E-8248-B628-0B600D045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2880" y="5350903"/>
            <a:ext cx="548640" cy="548640"/>
          </a:xfrm>
          <a:prstGeom prst="rect">
            <a:avLst/>
          </a:prstGeom>
        </p:spPr>
      </p:pic>
      <p:pic>
        <p:nvPicPr>
          <p:cNvPr id="7" name="Graphic 6" descr="Badge 4 with solid fill">
            <a:extLst>
              <a:ext uri="{FF2B5EF4-FFF2-40B4-BE49-F238E27FC236}">
                <a16:creationId xmlns:a16="http://schemas.microsoft.com/office/drawing/2014/main" id="{0E6BA818-08F1-C44F-95CA-A88BDD9EA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3200" y="4802263"/>
            <a:ext cx="548640" cy="548640"/>
          </a:xfrm>
          <a:prstGeom prst="rect">
            <a:avLst/>
          </a:prstGeom>
        </p:spPr>
      </p:pic>
      <p:pic>
        <p:nvPicPr>
          <p:cNvPr id="9" name="Graphic 8" descr="Badge 3 with solid fill">
            <a:extLst>
              <a:ext uri="{FF2B5EF4-FFF2-40B4-BE49-F238E27FC236}">
                <a16:creationId xmlns:a16="http://schemas.microsoft.com/office/drawing/2014/main" id="{F7EBD234-812D-1748-B3BE-F0D710F03D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3200" y="4253623"/>
            <a:ext cx="548640" cy="548640"/>
          </a:xfrm>
          <a:prstGeom prst="rect">
            <a:avLst/>
          </a:prstGeom>
        </p:spPr>
      </p:pic>
      <p:pic>
        <p:nvPicPr>
          <p:cNvPr id="11" name="Graphic 10" descr="Badge 1 with solid fill">
            <a:extLst>
              <a:ext uri="{FF2B5EF4-FFF2-40B4-BE49-F238E27FC236}">
                <a16:creationId xmlns:a16="http://schemas.microsoft.com/office/drawing/2014/main" id="{2F024AAC-9E14-3E4B-AD09-AD19E14A01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3200" y="3137347"/>
            <a:ext cx="548640" cy="548640"/>
          </a:xfrm>
          <a:prstGeom prst="rect">
            <a:avLst/>
          </a:prstGeom>
        </p:spPr>
      </p:pic>
      <p:pic>
        <p:nvPicPr>
          <p:cNvPr id="13" name="Graphic 12" descr="Badge with solid fill">
            <a:extLst>
              <a:ext uri="{FF2B5EF4-FFF2-40B4-BE49-F238E27FC236}">
                <a16:creationId xmlns:a16="http://schemas.microsoft.com/office/drawing/2014/main" id="{801D2DDE-8DD3-0A4D-88EE-DD4D1E8F4B4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23200" y="3685987"/>
            <a:ext cx="548640" cy="548640"/>
          </a:xfrm>
          <a:prstGeom prst="rect">
            <a:avLst/>
          </a:prstGeom>
        </p:spPr>
      </p:pic>
      <p:sp>
        <p:nvSpPr>
          <p:cNvPr id="12" name="Google Shape;218;p3">
            <a:extLst>
              <a:ext uri="{FF2B5EF4-FFF2-40B4-BE49-F238E27FC236}">
                <a16:creationId xmlns:a16="http://schemas.microsoft.com/office/drawing/2014/main" id="{02D80EE6-39D8-634B-835A-C2E328D64010}"/>
              </a:ext>
            </a:extLst>
          </p:cNvPr>
          <p:cNvSpPr txBox="1">
            <a:spLocks/>
          </p:cNvSpPr>
          <p:nvPr/>
        </p:nvSpPr>
        <p:spPr>
          <a:xfrm>
            <a:off x="0" y="6597487"/>
            <a:ext cx="12192000" cy="24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Confidential &amp; Proprietary. Copyright © Anteja Africa Ltd, All rights reserved.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262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1;p15">
            <a:extLst>
              <a:ext uri="{FF2B5EF4-FFF2-40B4-BE49-F238E27FC236}">
                <a16:creationId xmlns:a16="http://schemas.microsoft.com/office/drawing/2014/main" id="{8556D53D-B7E2-EB4E-8443-A3FA081DB8D7}"/>
              </a:ext>
            </a:extLst>
          </p:cNvPr>
          <p:cNvSpPr txBox="1"/>
          <p:nvPr/>
        </p:nvSpPr>
        <p:spPr>
          <a:xfrm>
            <a:off x="587369" y="642674"/>
            <a:ext cx="11305529" cy="219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9546" lvl="1">
              <a:buClr>
                <a:srgbClr val="021712"/>
              </a:buClr>
              <a:buSzPts val="1800"/>
            </a:pPr>
            <a:r>
              <a:rPr lang="en-US" sz="3600" dirty="0">
                <a:solidFill>
                  <a:srgbClr val="005636"/>
                </a:solidFill>
                <a:latin typeface="Avenir Book" panose="02000503020000020003" pitchFamily="2" charset="0"/>
                <a:sym typeface="Montserrat"/>
              </a:rPr>
              <a:t>Collect &amp; document information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2D81BDD1-3C76-C446-AFC3-9FBBDB21FDCB}"/>
              </a:ext>
            </a:extLst>
          </p:cNvPr>
          <p:cNvSpPr/>
          <p:nvPr/>
        </p:nvSpPr>
        <p:spPr>
          <a:xfrm>
            <a:off x="2766533" y="2066270"/>
            <a:ext cx="7134487" cy="19209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>
                <a:latin typeface="Avenir Book" panose="02000503020000020003" pitchFamily="2" charset="0"/>
              </a:rPr>
              <a:t>Get to know your supply chain &amp; processes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>
                <a:latin typeface="Avenir Book" panose="02000503020000020003" pitchFamily="2" charset="0"/>
              </a:rPr>
              <a:t>Document your knowladge and understating of your supply chains &amp; processes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>
                <a:latin typeface="Avenir Book" panose="02000503020000020003" pitchFamily="2" charset="0"/>
              </a:rPr>
              <a:t>Collect and organize the documented information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696AB56-6D54-1541-A719-CB45FFE11BEF}"/>
              </a:ext>
            </a:extLst>
          </p:cNvPr>
          <p:cNvCxnSpPr>
            <a:cxnSpLocks/>
          </p:cNvCxnSpPr>
          <p:nvPr/>
        </p:nvCxnSpPr>
        <p:spPr>
          <a:xfrm flipV="1">
            <a:off x="1793456" y="4059936"/>
            <a:ext cx="2562300" cy="1277185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FAC2801-ADAA-F149-A863-21577EF33AD6}"/>
              </a:ext>
            </a:extLst>
          </p:cNvPr>
          <p:cNvCxnSpPr>
            <a:cxnSpLocks/>
          </p:cNvCxnSpPr>
          <p:nvPr/>
        </p:nvCxnSpPr>
        <p:spPr>
          <a:xfrm flipV="1">
            <a:off x="4219188" y="4059936"/>
            <a:ext cx="1048298" cy="115476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71995C7-DC56-F741-9AA8-AF4F132C40E2}"/>
              </a:ext>
            </a:extLst>
          </p:cNvPr>
          <p:cNvCxnSpPr>
            <a:cxnSpLocks/>
          </p:cNvCxnSpPr>
          <p:nvPr/>
        </p:nvCxnSpPr>
        <p:spPr>
          <a:xfrm flipV="1">
            <a:off x="6096000" y="4059936"/>
            <a:ext cx="0" cy="115476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6F7C914-D46A-B04E-8DE7-AB2D5DB01688}"/>
              </a:ext>
            </a:extLst>
          </p:cNvPr>
          <p:cNvCxnSpPr>
            <a:cxnSpLocks/>
          </p:cNvCxnSpPr>
          <p:nvPr/>
        </p:nvCxnSpPr>
        <p:spPr>
          <a:xfrm flipH="1" flipV="1">
            <a:off x="7138717" y="4059937"/>
            <a:ext cx="901436" cy="1154763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207BDC2-E898-D947-983B-B0338469F5EA}"/>
              </a:ext>
            </a:extLst>
          </p:cNvPr>
          <p:cNvSpPr txBox="1"/>
          <p:nvPr/>
        </p:nvSpPr>
        <p:spPr>
          <a:xfrm>
            <a:off x="4757556" y="3427227"/>
            <a:ext cx="2676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TRANSPARENCY INFO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25A8B95-97D7-3E45-8D9F-EC1BCDCFF8AA}"/>
              </a:ext>
            </a:extLst>
          </p:cNvPr>
          <p:cNvCxnSpPr>
            <a:cxnSpLocks/>
          </p:cNvCxnSpPr>
          <p:nvPr/>
        </p:nvCxnSpPr>
        <p:spPr>
          <a:xfrm flipH="1" flipV="1">
            <a:off x="7836246" y="4020372"/>
            <a:ext cx="2574655" cy="131674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Shopping cart with solid fill">
            <a:extLst>
              <a:ext uri="{FF2B5EF4-FFF2-40B4-BE49-F238E27FC236}">
                <a16:creationId xmlns:a16="http://schemas.microsoft.com/office/drawing/2014/main" id="{CC72AD68-217A-B04B-A735-C54C3132C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0901" y="5410960"/>
            <a:ext cx="1113836" cy="1113836"/>
          </a:xfrm>
          <a:prstGeom prst="rect">
            <a:avLst/>
          </a:prstGeom>
        </p:spPr>
      </p:pic>
      <p:pic>
        <p:nvPicPr>
          <p:cNvPr id="23" name="Graphic 22" descr="Farmer">
            <a:extLst>
              <a:ext uri="{FF2B5EF4-FFF2-40B4-BE49-F238E27FC236}">
                <a16:creationId xmlns:a16="http://schemas.microsoft.com/office/drawing/2014/main" id="{B68FDAA5-9AC3-1745-BCC3-393DB930EB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9899" y="5389557"/>
            <a:ext cx="1111353" cy="1100965"/>
          </a:xfrm>
          <a:prstGeom prst="rect">
            <a:avLst/>
          </a:prstGeom>
        </p:spPr>
      </p:pic>
      <p:pic>
        <p:nvPicPr>
          <p:cNvPr id="25" name="Graphic 24" descr="Handshake with solid fill">
            <a:extLst>
              <a:ext uri="{FF2B5EF4-FFF2-40B4-BE49-F238E27FC236}">
                <a16:creationId xmlns:a16="http://schemas.microsoft.com/office/drawing/2014/main" id="{65CAE845-7CB4-9244-803F-25485162A0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42079" y="5410960"/>
            <a:ext cx="1113836" cy="1113836"/>
          </a:xfrm>
          <a:prstGeom prst="rect">
            <a:avLst/>
          </a:prstGeom>
        </p:spPr>
      </p:pic>
      <p:pic>
        <p:nvPicPr>
          <p:cNvPr id="26" name="Graphic 25" descr="Warehouse with solid fill">
            <a:extLst>
              <a:ext uri="{FF2B5EF4-FFF2-40B4-BE49-F238E27FC236}">
                <a16:creationId xmlns:a16="http://schemas.microsoft.com/office/drawing/2014/main" id="{741ECFC7-019B-FC44-B34C-6E04EF771B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24354" y="5399536"/>
            <a:ext cx="1113835" cy="1113835"/>
          </a:xfrm>
          <a:prstGeom prst="rect">
            <a:avLst/>
          </a:prstGeom>
        </p:spPr>
      </p:pic>
      <p:pic>
        <p:nvPicPr>
          <p:cNvPr id="27" name="Graphic 26" descr="Factory with solid fill">
            <a:extLst>
              <a:ext uri="{FF2B5EF4-FFF2-40B4-BE49-F238E27FC236}">
                <a16:creationId xmlns:a16="http://schemas.microsoft.com/office/drawing/2014/main" id="{69FDFE5F-D277-F741-9A83-C9E1793040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83216" y="5376686"/>
            <a:ext cx="1113836" cy="1113836"/>
          </a:xfrm>
          <a:prstGeom prst="rect">
            <a:avLst/>
          </a:prstGeom>
        </p:spPr>
      </p:pic>
      <p:sp>
        <p:nvSpPr>
          <p:cNvPr id="28" name="Google Shape;218;p3">
            <a:extLst>
              <a:ext uri="{FF2B5EF4-FFF2-40B4-BE49-F238E27FC236}">
                <a16:creationId xmlns:a16="http://schemas.microsoft.com/office/drawing/2014/main" id="{A5DDDE74-172D-5D4A-8AE6-3FCA6349DE8E}"/>
              </a:ext>
            </a:extLst>
          </p:cNvPr>
          <p:cNvSpPr txBox="1">
            <a:spLocks/>
          </p:cNvSpPr>
          <p:nvPr/>
        </p:nvSpPr>
        <p:spPr>
          <a:xfrm>
            <a:off x="0" y="6597487"/>
            <a:ext cx="12192000" cy="24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Confidential &amp; Proprietary. Copyright © Anteja Africa Ltd, All rights reserved.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50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xagon 13">
            <a:extLst>
              <a:ext uri="{FF2B5EF4-FFF2-40B4-BE49-F238E27FC236}">
                <a16:creationId xmlns:a16="http://schemas.microsoft.com/office/drawing/2014/main" id="{A538486A-2967-B84F-BAEE-4F532BB2D4BE}"/>
              </a:ext>
            </a:extLst>
          </p:cNvPr>
          <p:cNvSpPr>
            <a:spLocks noChangeAspect="1"/>
          </p:cNvSpPr>
          <p:nvPr/>
        </p:nvSpPr>
        <p:spPr>
          <a:xfrm rot="5400000">
            <a:off x="777298" y="775728"/>
            <a:ext cx="5149264" cy="4635791"/>
          </a:xfrm>
          <a:prstGeom prst="hexagon">
            <a:avLst/>
          </a:prstGeom>
          <a:solidFill>
            <a:srgbClr val="044320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280BFB3-BE7C-0D49-879C-8F2F243B18E3}"/>
              </a:ext>
            </a:extLst>
          </p:cNvPr>
          <p:cNvSpPr txBox="1">
            <a:spLocks/>
          </p:cNvSpPr>
          <p:nvPr/>
        </p:nvSpPr>
        <p:spPr bwMode="gray">
          <a:xfrm>
            <a:off x="1176526" y="1371609"/>
            <a:ext cx="4186289" cy="350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36000" rIns="54000" bIns="360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826892" rtl="0" eaLnBrk="1" fontAlgn="base" latinLnBrk="0" hangingPunct="1">
              <a:lnSpc>
                <a:spcPct val="100000"/>
              </a:lnSpc>
              <a:spcBef>
                <a:spcPts val="1085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 pitchFamily="-109" charset="-128"/>
                <a:cs typeface="Calibri" panose="020F0502020204030204" pitchFamily="34" charset="0"/>
                <a:sym typeface="Arial"/>
              </a:rPr>
              <a:t>Anteja Africa</a:t>
            </a:r>
          </a:p>
          <a:p>
            <a:pPr marL="0" marR="0" lvl="0" indent="0" algn="ctr" defTabSz="826892" rtl="0" eaLnBrk="1" fontAlgn="base" latinLnBrk="0" hangingPunct="1">
              <a:lnSpc>
                <a:spcPct val="100000"/>
              </a:lnSpc>
              <a:spcBef>
                <a:spcPts val="1085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 pitchFamily="-109" charset="-128"/>
                <a:cs typeface="Calibri" panose="020F0502020204030204" pitchFamily="34" charset="0"/>
                <a:sym typeface="Arial"/>
              </a:rPr>
              <a:t>Value chain experts with 15+ years working on sustainable development of value chains for prestigious institutions such as the World Bank, IFC and European Commission.</a:t>
            </a:r>
          </a:p>
          <a:p>
            <a:pPr marL="0" marR="0" lvl="0" indent="0" algn="ctr" defTabSz="826892" rtl="0" eaLnBrk="1" fontAlgn="base" latinLnBrk="0" hangingPunct="1">
              <a:lnSpc>
                <a:spcPct val="100000"/>
              </a:lnSpc>
              <a:spcBef>
                <a:spcPts val="1085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 pitchFamily="-109" charset="-128"/>
                <a:cs typeface="Calibri" panose="020F0502020204030204" pitchFamily="34" charset="0"/>
                <a:sym typeface="Arial"/>
              </a:rPr>
              <a:t>Have developed sustainable agribusiness value chains across Europe and Africa.</a:t>
            </a: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94428EF9-3BFA-9646-85D6-4CF2DBFDD97F}"/>
              </a:ext>
            </a:extLst>
          </p:cNvPr>
          <p:cNvSpPr>
            <a:spLocks noChangeAspect="1"/>
          </p:cNvSpPr>
          <p:nvPr/>
        </p:nvSpPr>
        <p:spPr>
          <a:xfrm rot="5400000">
            <a:off x="6355842" y="1008273"/>
            <a:ext cx="5160894" cy="4646261"/>
          </a:xfrm>
          <a:prstGeom prst="hexagon">
            <a:avLst/>
          </a:pr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31CFF40-9E32-9745-8D7F-C7CB68BEF1AE}"/>
              </a:ext>
            </a:extLst>
          </p:cNvPr>
          <p:cNvSpPr txBox="1">
            <a:spLocks/>
          </p:cNvSpPr>
          <p:nvPr/>
        </p:nvSpPr>
        <p:spPr bwMode="gray">
          <a:xfrm>
            <a:off x="6857104" y="2355640"/>
            <a:ext cx="4158370" cy="287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36000" rIns="54000" bIns="36000" numCol="1" anchor="b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defTabSz="826892" eaLnBrk="1" fontAlgn="base" latinLnBrk="0" hangingPunct="1">
              <a:spcBef>
                <a:spcPts val="1085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800" b="1" kern="1200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 marL="0" marR="0" lvl="0" indent="0" algn="ctr" defTabSz="826892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612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 pitchFamily="-109" charset="-128"/>
                <a:cs typeface="Calibri" panose="020F0502020204030204" pitchFamily="34" charset="0"/>
                <a:sym typeface="Arial"/>
              </a:rPr>
              <a:t>Our Mission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612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 pitchFamily="-109" charset="-128"/>
                <a:cs typeface="Calibri" panose="020F0502020204030204" pitchFamily="34" charset="0"/>
                <a:sym typeface="Arial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612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 pitchFamily="-109" charset="-128"/>
                <a:cs typeface="Calibri" panose="020F0502020204030204" pitchFamily="34" charset="0"/>
                <a:sym typeface="Arial"/>
              </a:rPr>
              <a:t>To empower African </a:t>
            </a:r>
            <a:r>
              <a:rPr kumimoji="0" lang="en-US" sz="2000" i="0" u="sng" strike="noStrike" kern="1200" cap="none" spc="0" normalizeH="0" baseline="0" noProof="0" dirty="0">
                <a:ln>
                  <a:noFill/>
                </a:ln>
                <a:solidFill>
                  <a:srgbClr val="004612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 pitchFamily="-109" charset="-128"/>
                <a:cs typeface="Calibri" panose="020F0502020204030204" pitchFamily="34" charset="0"/>
                <a:sym typeface="Arial"/>
              </a:rPr>
              <a:t>agribusinesses and improve their market position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612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 pitchFamily="-109" charset="-128"/>
                <a:cs typeface="Calibri" panose="020F0502020204030204" pitchFamily="34" charset="0"/>
                <a:sym typeface="Arial"/>
              </a:rPr>
              <a:t>, making agri value chains shorter and transparent, and to improve livelihoods of smallholder farmers.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4612"/>
              </a:solidFill>
              <a:effectLst/>
              <a:uLnTx/>
              <a:uFillTx/>
              <a:latin typeface="Avenir Book" panose="02000503020000020003" pitchFamily="2" charset="0"/>
              <a:ea typeface="ＭＳ Ｐゴシック" pitchFamily="-109" charset="-128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5537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940191" y="685460"/>
            <a:ext cx="10976506" cy="5562600"/>
            <a:chOff x="6802245" y="2609386"/>
            <a:chExt cx="11641872" cy="822960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802245" y="10838986"/>
              <a:ext cx="11641872" cy="0"/>
            </a:xfrm>
            <a:prstGeom prst="line">
              <a:avLst/>
            </a:prstGeom>
            <a:ln w="28575">
              <a:solidFill>
                <a:srgbClr val="0046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802245" y="2609386"/>
              <a:ext cx="11641872" cy="0"/>
            </a:xfrm>
            <a:prstGeom prst="line">
              <a:avLst/>
            </a:prstGeom>
            <a:ln w="28575">
              <a:solidFill>
                <a:srgbClr val="0046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8444117" y="2609386"/>
              <a:ext cx="0" cy="8229601"/>
            </a:xfrm>
            <a:prstGeom prst="line">
              <a:avLst/>
            </a:prstGeom>
            <a:ln w="28575">
              <a:solidFill>
                <a:srgbClr val="0046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6802245" y="9768473"/>
              <a:ext cx="0" cy="1070513"/>
            </a:xfrm>
            <a:prstGeom prst="line">
              <a:avLst/>
            </a:prstGeom>
            <a:ln w="28575">
              <a:solidFill>
                <a:srgbClr val="0046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6802245" y="2609386"/>
              <a:ext cx="0" cy="1092820"/>
            </a:xfrm>
            <a:prstGeom prst="line">
              <a:avLst/>
            </a:prstGeom>
            <a:ln w="28575">
              <a:solidFill>
                <a:srgbClr val="0046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Google Shape;218;p3">
            <a:extLst>
              <a:ext uri="{FF2B5EF4-FFF2-40B4-BE49-F238E27FC236}">
                <a16:creationId xmlns:a16="http://schemas.microsoft.com/office/drawing/2014/main" id="{9B2CA4D9-C28C-FC48-8250-564B06021A31}"/>
              </a:ext>
            </a:extLst>
          </p:cNvPr>
          <p:cNvSpPr txBox="1">
            <a:spLocks/>
          </p:cNvSpPr>
          <p:nvPr/>
        </p:nvSpPr>
        <p:spPr>
          <a:xfrm>
            <a:off x="0" y="6597487"/>
            <a:ext cx="12192000" cy="24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Confidential &amp; Proprietary. Copyright © Anteja Africa Ltd, All rights reserved.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42B966-1D9C-C44D-834B-C49FEAF152AC}"/>
              </a:ext>
            </a:extLst>
          </p:cNvPr>
          <p:cNvSpPr/>
          <p:nvPr/>
        </p:nvSpPr>
        <p:spPr>
          <a:xfrm>
            <a:off x="515332" y="917724"/>
            <a:ext cx="849720" cy="4945402"/>
          </a:xfrm>
          <a:prstGeom prst="rect">
            <a:avLst/>
          </a:prstGeom>
          <a:noFill/>
        </p:spPr>
        <p:txBody>
          <a:bodyPr vert="vert270" wrap="square" lIns="0" tIns="0" rIns="0" bIns="0" numCol="1" spcCol="959784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044320"/>
                </a:solidFill>
                <a:latin typeface="Avenir Book" panose="02000503020000020003" pitchFamily="2" charset="0"/>
                <a:sym typeface="Arial"/>
              </a:rPr>
              <a:t>TOPICS</a:t>
            </a:r>
            <a:r>
              <a:rPr lang="en-US" sz="6000" b="1" dirty="0">
                <a:solidFill>
                  <a:srgbClr val="044320"/>
                </a:solidFill>
                <a:latin typeface="Avenir Book" panose="02000503020000020003" pitchFamily="2" charset="0"/>
                <a:ea typeface="+mj-ea"/>
                <a:cs typeface="+mj-cs"/>
              </a:rPr>
              <a:t> </a:t>
            </a:r>
            <a:endParaRPr lang="en-SI" sz="6000" b="1" dirty="0">
              <a:solidFill>
                <a:srgbClr val="044320"/>
              </a:solidFill>
              <a:latin typeface="Avenir Book" panose="02000503020000020003" pitchFamily="2" charset="0"/>
              <a:ea typeface="+mj-ea"/>
              <a:cs typeface="+mj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506D2A-644D-7845-99EB-86ADBEBB915F}"/>
              </a:ext>
            </a:extLst>
          </p:cNvPr>
          <p:cNvGrpSpPr/>
          <p:nvPr/>
        </p:nvGrpSpPr>
        <p:grpSpPr>
          <a:xfrm>
            <a:off x="1511019" y="1728431"/>
            <a:ext cx="10165649" cy="3816429"/>
            <a:chOff x="1536809" y="2313207"/>
            <a:chExt cx="10165649" cy="381642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F266CD7-3EFA-B243-B78C-84166E2158D6}"/>
                </a:ext>
              </a:extLst>
            </p:cNvPr>
            <p:cNvGrpSpPr/>
            <p:nvPr/>
          </p:nvGrpSpPr>
          <p:grpSpPr>
            <a:xfrm>
              <a:off x="1536809" y="2313207"/>
              <a:ext cx="10165649" cy="3816429"/>
              <a:chOff x="1546234" y="1278882"/>
              <a:chExt cx="10165649" cy="3816429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E6AC09-9C47-2B45-8A9C-87438E08C92D}"/>
                  </a:ext>
                </a:extLst>
              </p:cNvPr>
              <p:cNvSpPr txBox="1"/>
              <p:nvPr/>
            </p:nvSpPr>
            <p:spPr>
              <a:xfrm>
                <a:off x="2297628" y="1278882"/>
                <a:ext cx="9414255" cy="3816429"/>
              </a:xfrm>
              <a:prstGeom prst="rect">
                <a:avLst/>
              </a:prstGeom>
              <a:noFill/>
            </p:spPr>
            <p:txBody>
              <a:bodyPr wrap="square" lIns="0" tIns="0" rIns="0" bIns="0" numCol="1" spcCol="959784">
                <a:spAutoFit/>
              </a:bodyPr>
              <a:lstStyle/>
              <a:p>
                <a:r>
                  <a:rPr lang="en-US" sz="3200" dirty="0">
                    <a:latin typeface="Avenir Book" panose="02000503020000020003" pitchFamily="2" charset="0"/>
                    <a:ea typeface="Lato Light" charset="0"/>
                    <a:cs typeface="Lato Light" charset="0"/>
                  </a:rPr>
                  <a:t>T</a:t>
                </a:r>
                <a:r>
                  <a:rPr lang="en-US" sz="3200" dirty="0">
                    <a:solidFill>
                      <a:schemeClr val="tx1"/>
                    </a:solidFill>
                    <a:latin typeface="Avenir Book" panose="02000503020000020003" pitchFamily="2" charset="0"/>
                    <a:ea typeface="Lato Light" charset="0"/>
                    <a:cs typeface="Lato Light" charset="0"/>
                  </a:rPr>
                  <a:t>ransparency – What it is &amp; why it is               </a:t>
                </a:r>
                <a:br>
                  <a:rPr lang="en-US" sz="3200" dirty="0">
                    <a:solidFill>
                      <a:schemeClr val="tx1"/>
                    </a:solidFill>
                    <a:latin typeface="Avenir Book" panose="02000503020000020003" pitchFamily="2" charset="0"/>
                    <a:ea typeface="Lato Light" charset="0"/>
                    <a:cs typeface="Lato Light" charset="0"/>
                  </a:rPr>
                </a:br>
                <a:r>
                  <a:rPr lang="en-US" sz="3200" dirty="0">
                    <a:solidFill>
                      <a:schemeClr val="tx1"/>
                    </a:solidFill>
                    <a:latin typeface="Avenir Book" panose="02000503020000020003" pitchFamily="2" charset="0"/>
                    <a:ea typeface="Lato Light" charset="0"/>
                    <a:cs typeface="Lato Light" charset="0"/>
                  </a:rPr>
                  <a:t>                          important</a:t>
                </a:r>
              </a:p>
              <a:p>
                <a:pPr algn="just"/>
                <a:endParaRPr lang="en-US" sz="2800" dirty="0">
                  <a:solidFill>
                    <a:schemeClr val="tx1"/>
                  </a:solidFill>
                  <a:latin typeface="Avenir Book" panose="02000503020000020003" pitchFamily="2" charset="0"/>
                  <a:ea typeface="Lato Light" charset="0"/>
                  <a:cs typeface="Lato Light" charset="0"/>
                </a:endParaRPr>
              </a:p>
              <a:p>
                <a:pPr algn="just"/>
                <a:r>
                  <a:rPr lang="en-US" sz="3200" dirty="0">
                    <a:solidFill>
                      <a:schemeClr val="tx1"/>
                    </a:solidFill>
                    <a:latin typeface="Avenir Book" panose="02000503020000020003" pitchFamily="2" charset="0"/>
                    <a:ea typeface="Lato Light" charset="0"/>
                    <a:cs typeface="Lato Light" charset="0"/>
                  </a:rPr>
                  <a:t>Achieving transparency</a:t>
                </a:r>
              </a:p>
              <a:p>
                <a:pPr algn="just"/>
                <a:endParaRPr lang="en-US" sz="3200" dirty="0">
                  <a:latin typeface="Avenir Book" panose="02000503020000020003" pitchFamily="2" charset="0"/>
                  <a:ea typeface="Lato Light" charset="0"/>
                  <a:cs typeface="Lato Light" charset="0"/>
                </a:endParaRPr>
              </a:p>
              <a:p>
                <a:pPr algn="just"/>
                <a:r>
                  <a:rPr lang="en-US" sz="3200" dirty="0">
                    <a:solidFill>
                      <a:schemeClr val="tx1"/>
                    </a:solidFill>
                    <a:latin typeface="Avenir Book" panose="02000503020000020003" pitchFamily="2" charset="0"/>
                    <a:ea typeface="Lato Light" charset="0"/>
                    <a:cs typeface="Lato Light" charset="0"/>
                  </a:rPr>
                  <a:t>Opportunities </a:t>
                </a:r>
                <a:r>
                  <a:rPr lang="en-US" sz="3200" dirty="0">
                    <a:latin typeface="Avenir Book" panose="02000503020000020003" pitchFamily="2" charset="0"/>
                    <a:ea typeface="Lato Light" charset="0"/>
                    <a:cs typeface="Lato Light" charset="0"/>
                  </a:rPr>
                  <a:t>for transparent agribusinesses</a:t>
                </a:r>
                <a:endParaRPr lang="en-US" sz="3200" dirty="0">
                  <a:solidFill>
                    <a:schemeClr val="tx1"/>
                  </a:solidFill>
                  <a:latin typeface="Avenir Book" panose="02000503020000020003" pitchFamily="2" charset="0"/>
                  <a:ea typeface="Lato Light" charset="0"/>
                  <a:cs typeface="Lato Light" charset="0"/>
                </a:endParaRPr>
              </a:p>
              <a:p>
                <a:pPr algn="just"/>
                <a:endParaRPr lang="en-US" sz="2800" dirty="0">
                  <a:latin typeface="Avenir Book" panose="02000503020000020003" pitchFamily="2" charset="0"/>
                  <a:ea typeface="Lato Light" charset="0"/>
                  <a:cs typeface="Lato Light" charset="0"/>
                </a:endParaRPr>
              </a:p>
              <a:p>
                <a:pPr algn="just"/>
                <a:r>
                  <a:rPr lang="en-US" sz="3200" dirty="0">
                    <a:solidFill>
                      <a:schemeClr val="tx1"/>
                    </a:solidFill>
                    <a:latin typeface="Avenir Book" panose="02000503020000020003" pitchFamily="2" charset="0"/>
                    <a:ea typeface="Lato Light" charset="0"/>
                    <a:cs typeface="Lato Light" charset="0"/>
                  </a:rPr>
                  <a:t>phy2app </a:t>
                </a:r>
                <a:r>
                  <a:rPr lang="en-US" sz="3200" dirty="0">
                    <a:latin typeface="Avenir Book" panose="02000503020000020003" pitchFamily="2" charset="0"/>
                    <a:ea typeface="Lato Light" charset="0"/>
                    <a:cs typeface="Lato Light" charset="0"/>
                  </a:rPr>
                  <a:t>– Digital transparency solution</a:t>
                </a:r>
                <a:endParaRPr lang="en-US" sz="3200" dirty="0">
                  <a:solidFill>
                    <a:schemeClr val="tx1"/>
                  </a:solidFill>
                  <a:latin typeface="Avenir Book" panose="02000503020000020003" pitchFamily="2" charset="0"/>
                  <a:ea typeface="Lato Light" charset="0"/>
                  <a:cs typeface="Lato Light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C602CD8-84B0-0145-90EF-33C7DAA7EF56}"/>
                  </a:ext>
                </a:extLst>
              </p:cNvPr>
              <p:cNvSpPr/>
              <p:nvPr/>
            </p:nvSpPr>
            <p:spPr>
              <a:xfrm>
                <a:off x="1546235" y="1315533"/>
                <a:ext cx="549293" cy="372802"/>
              </a:xfrm>
              <a:prstGeom prst="rect">
                <a:avLst/>
              </a:prstGeom>
              <a:solidFill>
                <a:srgbClr val="0F754C"/>
              </a:solidFill>
              <a:ln w="12700" cap="flat" cmpd="sng" algn="ctr">
                <a:solidFill>
                  <a:srgbClr val="88AB76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iragino Sans GB W3" panose="020B0300000000000000" pitchFamily="34" charset="-128"/>
                    <a:cs typeface="Calibri" panose="020F0502020204030204" pitchFamily="34" charset="0"/>
                    <a:sym typeface="Arial"/>
                  </a:rPr>
                  <a:t>I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BD1385B-5CD7-3940-90F9-F74B66A73DE7}"/>
                  </a:ext>
                </a:extLst>
              </p:cNvPr>
              <p:cNvSpPr/>
              <p:nvPr/>
            </p:nvSpPr>
            <p:spPr>
              <a:xfrm>
                <a:off x="1546234" y="2724456"/>
                <a:ext cx="549293" cy="372802"/>
              </a:xfrm>
              <a:prstGeom prst="rect">
                <a:avLst/>
              </a:prstGeom>
              <a:solidFill>
                <a:srgbClr val="0F754C"/>
              </a:solidFill>
              <a:ln w="12700" cap="flat" cmpd="sng" algn="ctr">
                <a:solidFill>
                  <a:srgbClr val="88AB76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iragino Sans GB W3" panose="020B0300000000000000" pitchFamily="34" charset="-128"/>
                    <a:cs typeface="Calibri" panose="020F0502020204030204" pitchFamily="34" charset="0"/>
                    <a:sym typeface="Arial"/>
                  </a:rPr>
                  <a:t>II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3A21642-6E98-D24E-ABDA-DD5905ACFC9B}"/>
                  </a:ext>
                </a:extLst>
              </p:cNvPr>
              <p:cNvSpPr/>
              <p:nvPr/>
            </p:nvSpPr>
            <p:spPr>
              <a:xfrm>
                <a:off x="1546235" y="3645218"/>
                <a:ext cx="549293" cy="372802"/>
              </a:xfrm>
              <a:prstGeom prst="rect">
                <a:avLst/>
              </a:prstGeom>
              <a:solidFill>
                <a:srgbClr val="0F754C"/>
              </a:solidFill>
              <a:ln w="12700" cap="flat" cmpd="sng" algn="ctr">
                <a:solidFill>
                  <a:srgbClr val="88AB76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iragino Sans GB W3" panose="020B0300000000000000" pitchFamily="34" charset="-128"/>
                    <a:cs typeface="Calibri" panose="020F0502020204030204" pitchFamily="34" charset="0"/>
                    <a:sym typeface="Arial"/>
                  </a:rPr>
                  <a:t>III</a:t>
                </a: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27D838-05E7-FB4F-A8FE-4F789B031C00}"/>
                </a:ext>
              </a:extLst>
            </p:cNvPr>
            <p:cNvSpPr/>
            <p:nvPr/>
          </p:nvSpPr>
          <p:spPr>
            <a:xfrm>
              <a:off x="1551376" y="5715664"/>
              <a:ext cx="549293" cy="372802"/>
            </a:xfrm>
            <a:prstGeom prst="rect">
              <a:avLst/>
            </a:prstGeom>
            <a:solidFill>
              <a:srgbClr val="0F754C"/>
            </a:solidFill>
            <a:ln w="12700" cap="flat" cmpd="sng" algn="ctr">
              <a:solidFill>
                <a:srgbClr val="88AB7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Hiragino Sans GB W3" panose="020B0300000000000000" pitchFamily="34" charset="-128"/>
                  <a:cs typeface="Calibri" panose="020F0502020204030204" pitchFamily="34" charset="0"/>
                  <a:sym typeface="Arial"/>
                </a:rPr>
                <a:t>IV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260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/>
          <p:nvPr/>
        </p:nvSpPr>
        <p:spPr>
          <a:xfrm>
            <a:off x="0" y="0"/>
            <a:ext cx="12187033" cy="6857999"/>
          </a:xfrm>
          <a:custGeom>
            <a:avLst/>
            <a:gdLst/>
            <a:ahLst/>
            <a:cxnLst/>
            <a:rect l="l" t="t" r="r" b="b"/>
            <a:pathLst>
              <a:path w="6186311" h="1739900" extrusionOk="0">
                <a:moveTo>
                  <a:pt x="0" y="0"/>
                </a:moveTo>
                <a:lnTo>
                  <a:pt x="6186311" y="0"/>
                </a:lnTo>
                <a:lnTo>
                  <a:pt x="6186311" y="1739900"/>
                </a:lnTo>
                <a:lnTo>
                  <a:pt x="0" y="1739900"/>
                </a:lnTo>
                <a:close/>
              </a:path>
            </a:pathLst>
          </a:custGeom>
          <a:solidFill>
            <a:srgbClr val="0A5234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-4967" y="2663152"/>
            <a:ext cx="12192000" cy="153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6000" b="1" dirty="0">
                <a:solidFill>
                  <a:prstClr val="white"/>
                </a:solidFill>
                <a:latin typeface="Avenir Book" panose="02000503020000020003" pitchFamily="2" charset="0"/>
              </a:rPr>
              <a:t>T</a:t>
            </a:r>
            <a:r>
              <a:rPr kumimoji="0" lang="sl-SI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ransparency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3200" b="1" dirty="0">
                <a:solidFill>
                  <a:prstClr val="white"/>
                </a:solidFill>
                <a:latin typeface="Avenir Book" panose="02000503020000020003" pitchFamily="2" charset="0"/>
                <a:sym typeface="Montserrat ExtraBold"/>
              </a:rPr>
              <a:t>What is it? Why is it important?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" name="Google Shape;218;p3">
            <a:extLst>
              <a:ext uri="{FF2B5EF4-FFF2-40B4-BE49-F238E27FC236}">
                <a16:creationId xmlns:a16="http://schemas.microsoft.com/office/drawing/2014/main" id="{C2C63D33-C4D6-7146-8B06-E5E6D0E66B24}"/>
              </a:ext>
            </a:extLst>
          </p:cNvPr>
          <p:cNvSpPr txBox="1">
            <a:spLocks/>
          </p:cNvSpPr>
          <p:nvPr/>
        </p:nvSpPr>
        <p:spPr>
          <a:xfrm>
            <a:off x="0" y="6597487"/>
            <a:ext cx="12192000" cy="24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Confidential &amp; Proprietary. Copyright © Anteja Africa Ltd, All rights reserved.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04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115;gb454805b38_1_0">
            <a:extLst>
              <a:ext uri="{FF2B5EF4-FFF2-40B4-BE49-F238E27FC236}">
                <a16:creationId xmlns:a16="http://schemas.microsoft.com/office/drawing/2014/main" id="{A8C51667-A266-D549-B24D-EE1BFB3D2039}"/>
              </a:ext>
            </a:extLst>
          </p:cNvPr>
          <p:cNvSpPr txBox="1">
            <a:spLocks/>
          </p:cNvSpPr>
          <p:nvPr/>
        </p:nvSpPr>
        <p:spPr>
          <a:xfrm>
            <a:off x="256651" y="643388"/>
            <a:ext cx="9883392" cy="148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  <a:defRPr sz="4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veni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4612"/>
                </a:solidFill>
                <a:effectLst/>
                <a:uLnTx/>
                <a:uFillTx/>
                <a:latin typeface="Avenir Book" panose="02000503020000020003" pitchFamily="2" charset="0"/>
                <a:ea typeface="Arial"/>
                <a:cs typeface="Calibri" panose="020F0502020204030204" pitchFamily="34" charset="0"/>
                <a:sym typeface="Arial"/>
              </a:rPr>
              <a:t>Miyonga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venir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Arial"/>
                <a:cs typeface="Calibri" panose="020F0502020204030204" pitchFamily="34" charset="0"/>
                <a:sym typeface="Arial"/>
              </a:rPr>
              <a:t>Producer &amp; exporter of dried fruits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sz="24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venir Book" panose="02000503020000020003" pitchFamily="2" charset="0"/>
                <a:ea typeface="Arial"/>
                <a:cs typeface="Calibri" panose="020F0502020204030204" pitchFamily="34" charset="0"/>
                <a:sym typeface="Arial"/>
              </a:rPr>
              <a:t>(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Arial"/>
                <a:cs typeface="Calibri" panose="020F0502020204030204" pitchFamily="34" charset="0"/>
                <a:sym typeface="Arial"/>
              </a:rPr>
              <a:t>Kenya)</a:t>
            </a:r>
          </a:p>
        </p:txBody>
      </p:sp>
      <p:sp>
        <p:nvSpPr>
          <p:cNvPr id="71" name="Google Shape;218;p3">
            <a:extLst>
              <a:ext uri="{FF2B5EF4-FFF2-40B4-BE49-F238E27FC236}">
                <a16:creationId xmlns:a16="http://schemas.microsoft.com/office/drawing/2014/main" id="{E40A79A0-9E05-5D4F-BF8F-9AC6472E5C51}"/>
              </a:ext>
            </a:extLst>
          </p:cNvPr>
          <p:cNvSpPr txBox="1">
            <a:spLocks/>
          </p:cNvSpPr>
          <p:nvPr/>
        </p:nvSpPr>
        <p:spPr>
          <a:xfrm>
            <a:off x="-35706" y="6522143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Confidential &amp; Proprietary. Copyright © by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Anteja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Africa Ltd, All rights reserved.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E42EA8-3CD2-EC4A-8234-E43E352BC6B9}"/>
              </a:ext>
            </a:extLst>
          </p:cNvPr>
          <p:cNvSpPr txBox="1"/>
          <p:nvPr/>
        </p:nvSpPr>
        <p:spPr>
          <a:xfrm>
            <a:off x="232488" y="2398719"/>
            <a:ext cx="565000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461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  <a:sym typeface="Arial"/>
              </a:rPr>
              <a:t>Transparency success story &amp; Impact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srgbClr val="000000"/>
                </a:solidFill>
                <a:latin typeface="Avenir Book" panose="02000503020000020003" pitchFamily="2" charset="0"/>
                <a:cs typeface="Calibri" panose="020F0502020204030204" pitchFamily="34" charset="0"/>
                <a:sym typeface="Arial"/>
              </a:rPr>
              <a:t>Using transparency as an added value,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  <a:sym typeface="Arial"/>
              </a:rPr>
              <a:t>Miyonga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  <a:sym typeface="Arial"/>
              </a:rPr>
              <a:t> was able to get buyers from  Europe and Middle </a:t>
            </a:r>
            <a:r>
              <a:rPr lang="en-US" kern="0" dirty="0">
                <a:solidFill>
                  <a:srgbClr val="000000"/>
                </a:solidFill>
                <a:latin typeface="Avenir Book" panose="02000503020000020003" pitchFamily="2" charset="0"/>
                <a:cs typeface="Calibri" panose="020F0502020204030204" pitchFamily="34" charset="0"/>
                <a:sym typeface="Arial"/>
              </a:rPr>
              <a:t>E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  <a:sym typeface="Arial"/>
              </a:rPr>
              <a:t>ast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  <a:sym typeface="Arial"/>
              </a:rPr>
              <a:t>.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  <a:sym typeface="Arial"/>
              </a:rPr>
            </a:b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 err="1">
                <a:solidFill>
                  <a:srgbClr val="000000"/>
                </a:solidFill>
                <a:latin typeface="Avenir Book" panose="02000503020000020003" pitchFamily="2" charset="0"/>
                <a:cs typeface="Calibri" panose="020F0502020204030204" pitchFamily="34" charset="0"/>
                <a:sym typeface="Arial"/>
              </a:rPr>
              <a:t>Miyonga</a:t>
            </a:r>
            <a:r>
              <a:rPr lang="en-US" kern="0" dirty="0">
                <a:solidFill>
                  <a:srgbClr val="000000"/>
                </a:solidFill>
                <a:latin typeface="Avenir Book" panose="02000503020000020003" pitchFamily="2" charset="0"/>
                <a:cs typeface="Calibri" panose="020F0502020204030204" pitchFamily="34" charset="0"/>
                <a:sym typeface="Arial"/>
              </a:rPr>
              <a:t> increased sales by over 10% p.a. since focusing on transparency and traceability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743BA81-2A01-C14F-B8CE-D441EAFB4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786" y="217085"/>
            <a:ext cx="5310909" cy="23368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96EA3A2-9C26-C04D-BF54-C95FCB6ADA15}"/>
              </a:ext>
            </a:extLst>
          </p:cNvPr>
          <p:cNvGrpSpPr/>
          <p:nvPr/>
        </p:nvGrpSpPr>
        <p:grpSpPr>
          <a:xfrm>
            <a:off x="5882494" y="2980188"/>
            <a:ext cx="6273800" cy="2296940"/>
            <a:chOff x="5867400" y="3973230"/>
            <a:chExt cx="6273800" cy="2296940"/>
          </a:xfrm>
        </p:grpSpPr>
        <p:pic>
          <p:nvPicPr>
            <p:cNvPr id="7" name="Picture 6" descr="A picture containing slice, orange, fruit, half&#10;&#10;Description automatically generated">
              <a:extLst>
                <a:ext uri="{FF2B5EF4-FFF2-40B4-BE49-F238E27FC236}">
                  <a16:creationId xmlns:a16="http://schemas.microsoft.com/office/drawing/2014/main" id="{58B9D58B-CC29-414A-92F9-370431785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67400" y="4224164"/>
              <a:ext cx="3073399" cy="2046006"/>
            </a:xfrm>
            <a:prstGeom prst="rect">
              <a:avLst/>
            </a:prstGeom>
          </p:spPr>
        </p:pic>
        <p:pic>
          <p:nvPicPr>
            <p:cNvPr id="9" name="Picture 8" descr="A package of food&#10;&#10;Description automatically generated with low confidence">
              <a:extLst>
                <a:ext uri="{FF2B5EF4-FFF2-40B4-BE49-F238E27FC236}">
                  <a16:creationId xmlns:a16="http://schemas.microsoft.com/office/drawing/2014/main" id="{1CA4033F-A297-4B4E-B376-CC1E03510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50300" y="4012841"/>
              <a:ext cx="1677378" cy="2051051"/>
            </a:xfrm>
            <a:prstGeom prst="rect">
              <a:avLst/>
            </a:prstGeom>
          </p:spPr>
        </p:pic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A9005B9D-1672-2944-A783-9CC5964C9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93571" y="3973230"/>
              <a:ext cx="1947629" cy="2159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523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115;gb454805b38_1_0">
            <a:extLst>
              <a:ext uri="{FF2B5EF4-FFF2-40B4-BE49-F238E27FC236}">
                <a16:creationId xmlns:a16="http://schemas.microsoft.com/office/drawing/2014/main" id="{A8C51667-A266-D549-B24D-EE1BFB3D2039}"/>
              </a:ext>
            </a:extLst>
          </p:cNvPr>
          <p:cNvSpPr txBox="1">
            <a:spLocks/>
          </p:cNvSpPr>
          <p:nvPr/>
        </p:nvSpPr>
        <p:spPr>
          <a:xfrm>
            <a:off x="256651" y="643388"/>
            <a:ext cx="9883392" cy="148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  <a:defRPr sz="4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venir"/>
              <a:buNone/>
              <a:tabLst/>
              <a:defRPr/>
            </a:pPr>
            <a:r>
              <a:rPr lang="en-US" sz="6000" b="1" kern="0" dirty="0" err="1">
                <a:solidFill>
                  <a:srgbClr val="004612"/>
                </a:solidFill>
                <a:latin typeface="Avenir Book" panose="02000503020000020003" pitchFamily="2" charset="0"/>
                <a:ea typeface="Arial"/>
                <a:cs typeface="Calibri" panose="020F0502020204030204" pitchFamily="34" charset="0"/>
                <a:sym typeface="Arial"/>
              </a:rPr>
              <a:t>Pelere</a:t>
            </a:r>
            <a:r>
              <a:rPr lang="en-US" sz="6000" b="1" kern="0" dirty="0">
                <a:solidFill>
                  <a:srgbClr val="004612"/>
                </a:solidFill>
                <a:latin typeface="Avenir Book" panose="02000503020000020003" pitchFamily="2" charset="0"/>
                <a:ea typeface="Arial"/>
                <a:cs typeface="Calibri" panose="020F0502020204030204" pitchFamily="34" charset="0"/>
                <a:sym typeface="Arial"/>
              </a:rPr>
              <a:t> Group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004612"/>
              </a:solidFill>
              <a:effectLst/>
              <a:uLnTx/>
              <a:uFillTx/>
              <a:latin typeface="Avenir Book" panose="02000503020000020003" pitchFamily="2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venir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Arial"/>
                <a:cs typeface="Calibri" panose="020F0502020204030204" pitchFamily="34" charset="0"/>
                <a:sym typeface="Arial"/>
              </a:rPr>
              <a:t>Producer of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Arial"/>
                <a:cs typeface="Calibri" panose="020F0502020204030204" pitchFamily="34" charset="0"/>
                <a:sym typeface="Arial"/>
              </a:rPr>
              <a:t>shea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Arial"/>
                <a:cs typeface="Calibri" panose="020F0502020204030204" pitchFamily="34" charset="0"/>
                <a:sym typeface="Arial"/>
              </a:rPr>
              <a:t> butter products </a:t>
            </a:r>
            <a:r>
              <a:rPr lang="en-US" sz="24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venir Book" panose="02000503020000020003" pitchFamily="2" charset="0"/>
                <a:ea typeface="Arial"/>
                <a:cs typeface="Calibri" panose="020F0502020204030204" pitchFamily="34" charset="0"/>
                <a:sym typeface="Arial"/>
              </a:rPr>
              <a:t>(Uganda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Arial"/>
                <a:cs typeface="Calibri" panose="020F0502020204030204" pitchFamily="34" charset="0"/>
                <a:sym typeface="Arial"/>
              </a:rPr>
              <a:t>)</a:t>
            </a:r>
          </a:p>
        </p:txBody>
      </p:sp>
      <p:sp>
        <p:nvSpPr>
          <p:cNvPr id="71" name="Google Shape;218;p3">
            <a:extLst>
              <a:ext uri="{FF2B5EF4-FFF2-40B4-BE49-F238E27FC236}">
                <a16:creationId xmlns:a16="http://schemas.microsoft.com/office/drawing/2014/main" id="{E40A79A0-9E05-5D4F-BF8F-9AC6472E5C51}"/>
              </a:ext>
            </a:extLst>
          </p:cNvPr>
          <p:cNvSpPr txBox="1">
            <a:spLocks/>
          </p:cNvSpPr>
          <p:nvPr/>
        </p:nvSpPr>
        <p:spPr>
          <a:xfrm>
            <a:off x="-35706" y="6522143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Confidential &amp; Proprietary. Copyright © by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Anteja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Africa Ltd, All rights reserved.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E42EA8-3CD2-EC4A-8234-E43E352BC6B9}"/>
              </a:ext>
            </a:extLst>
          </p:cNvPr>
          <p:cNvSpPr txBox="1"/>
          <p:nvPr/>
        </p:nvSpPr>
        <p:spPr>
          <a:xfrm>
            <a:off x="232488" y="2398719"/>
            <a:ext cx="56500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461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  <a:sym typeface="Arial"/>
              </a:rPr>
              <a:t>Transparency success story &amp; Impact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srgbClr val="000000"/>
                </a:solidFill>
                <a:latin typeface="Avenir Book" panose="02000503020000020003" pitchFamily="2" charset="0"/>
                <a:cs typeface="Calibri" panose="020F0502020204030204" pitchFamily="34" charset="0"/>
                <a:sym typeface="Arial"/>
              </a:rPr>
              <a:t>Active communication of transparency helped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  <a:sym typeface="Arial"/>
              </a:rPr>
              <a:t>Pelere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  <a:sym typeface="Arial"/>
              </a:rPr>
              <a:t> to find new </a:t>
            </a:r>
            <a:r>
              <a:rPr lang="en-US" kern="0" noProof="0" dirty="0">
                <a:solidFill>
                  <a:srgbClr val="000000"/>
                </a:solidFill>
                <a:latin typeface="Avenir Book" panose="02000503020000020003" pitchFamily="2" charset="0"/>
                <a:cs typeface="Calibri" panose="020F0502020204030204" pitchFamily="34" charset="0"/>
                <a:sym typeface="Arial"/>
              </a:rPr>
              <a:t>buyers</a:t>
            </a:r>
            <a:r>
              <a:rPr lang="en-US" kern="0" dirty="0">
                <a:solidFill>
                  <a:srgbClr val="000000"/>
                </a:solidFill>
                <a:latin typeface="Avenir Book" panose="02000503020000020003" pitchFamily="2" charset="0"/>
                <a:cs typeface="Calibri" panose="020F0502020204030204" pitchFamily="34" charset="0"/>
                <a:sym typeface="Arial"/>
              </a:rPr>
              <a:t> in Ethiopia and Germany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  <a:sym typeface="Arial"/>
              </a:rPr>
              <a:t>Pelere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  <a:sym typeface="Arial"/>
              </a:rPr>
              <a:t>nowdays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  <a:sym typeface="Arial"/>
              </a:rPr>
              <a:t> has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  <a:sym typeface="Arial"/>
              </a:rPr>
              <a:t>access to retail stores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2540" y="496943"/>
            <a:ext cx="2143125" cy="214312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6299" y="2810387"/>
            <a:ext cx="4880078" cy="244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8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Transparency, health and plant-based offer big innovation opportunities for clean label strategies / Pic: GettyImages-kerdkanno">
            <a:extLst>
              <a:ext uri="{FF2B5EF4-FFF2-40B4-BE49-F238E27FC236}">
                <a16:creationId xmlns:a16="http://schemas.microsoft.com/office/drawing/2014/main" id="{F2CEE9FA-E4CA-1449-9AD3-09685A526F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" t="16058" r="8950" b="19716"/>
          <a:stretch/>
        </p:blipFill>
        <p:spPr bwMode="auto">
          <a:xfrm>
            <a:off x="2770679" y="1449364"/>
            <a:ext cx="9421321" cy="484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2D4B3962-DEF7-42AF-B597-CDF1FF223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46" y="2073003"/>
            <a:ext cx="2508360" cy="2711994"/>
          </a:xfrm>
        </p:spPr>
        <p:txBody>
          <a:bodyPr anchor="t"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200"/>
              <a:buNone/>
              <a:defRPr/>
            </a:pPr>
            <a:r>
              <a:rPr lang="en-US" sz="2400" dirty="0">
                <a:latin typeface="Avenir Book" panose="02000503020000020003" pitchFamily="2" charset="0"/>
              </a:rPr>
              <a:t>It is no longer only about quality but also about ethics, environment &amp; health!</a:t>
            </a:r>
          </a:p>
        </p:txBody>
      </p:sp>
      <p:sp>
        <p:nvSpPr>
          <p:cNvPr id="9" name="Google Shape;115;gb454805b38_1_0">
            <a:extLst>
              <a:ext uri="{FF2B5EF4-FFF2-40B4-BE49-F238E27FC236}">
                <a16:creationId xmlns:a16="http://schemas.microsoft.com/office/drawing/2014/main" id="{F01BA828-BBB1-9D4D-9C8F-AEAB7387D276}"/>
              </a:ext>
            </a:extLst>
          </p:cNvPr>
          <p:cNvSpPr txBox="1">
            <a:spLocks/>
          </p:cNvSpPr>
          <p:nvPr/>
        </p:nvSpPr>
        <p:spPr>
          <a:xfrm>
            <a:off x="498534" y="355554"/>
            <a:ext cx="10857300" cy="1469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  <a:defRPr sz="4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00000"/>
              </a:lnSpc>
              <a:buClr>
                <a:srgbClr val="000000"/>
              </a:buClr>
              <a:buSzPts val="3200"/>
              <a:defRPr/>
            </a:pPr>
            <a:r>
              <a:rPr lang="en-US" sz="3200" b="1" kern="0" dirty="0">
                <a:solidFill>
                  <a:srgbClr val="044320"/>
                </a:solidFill>
                <a:latin typeface="Avenir Book" panose="02000503020000020003" pitchFamily="2" charset="0"/>
                <a:ea typeface="Arial"/>
                <a:cs typeface="Calibri" panose="020F0502020204030204" pitchFamily="34" charset="0"/>
                <a:sym typeface="Arial"/>
              </a:rPr>
              <a:t>2021 Trend #1 Transparency Triumphs </a:t>
            </a:r>
          </a:p>
          <a:p>
            <a:pPr lvl="0">
              <a:lnSpc>
                <a:spcPct val="100000"/>
              </a:lnSpc>
              <a:buClr>
                <a:srgbClr val="000000"/>
              </a:buClr>
              <a:buSzPts val="3200"/>
              <a:defRPr/>
            </a:pPr>
            <a:r>
              <a:rPr lang="en-US" sz="2400" kern="0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  <a:ea typeface="Arial"/>
                <a:cs typeface="Calibri" panose="020F0502020204030204" pitchFamily="34" charset="0"/>
                <a:sym typeface="Arial"/>
              </a:rPr>
              <a:t>Radically transparent, sustainable and healthy products </a:t>
            </a:r>
          </a:p>
        </p:txBody>
      </p:sp>
      <p:sp>
        <p:nvSpPr>
          <p:cNvPr id="5" name="Google Shape;218;p3">
            <a:extLst>
              <a:ext uri="{FF2B5EF4-FFF2-40B4-BE49-F238E27FC236}">
                <a16:creationId xmlns:a16="http://schemas.microsoft.com/office/drawing/2014/main" id="{F6C70B98-89D4-E849-A084-ED0E3C634425}"/>
              </a:ext>
            </a:extLst>
          </p:cNvPr>
          <p:cNvSpPr txBox="1">
            <a:spLocks/>
          </p:cNvSpPr>
          <p:nvPr/>
        </p:nvSpPr>
        <p:spPr>
          <a:xfrm>
            <a:off x="0" y="6597487"/>
            <a:ext cx="12192000" cy="24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Confidential &amp; Proprietary. Copyright © Anteja Africa Ltd, All rights reserved.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530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D0D4FF-4BD6-F64B-9B71-CF9260818A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grayscl/>
          </a:blip>
          <a:srcRect l="23522" t="22785" r="-23522" b="-1680"/>
          <a:stretch/>
        </p:blipFill>
        <p:spPr>
          <a:xfrm>
            <a:off x="0" y="0"/>
            <a:ext cx="5319422" cy="3886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5800AB-F88A-C64D-8531-259C3FBF9B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205" t="-2997" r="15611" b="14674"/>
          <a:stretch/>
        </p:blipFill>
        <p:spPr>
          <a:xfrm>
            <a:off x="6626714" y="1451080"/>
            <a:ext cx="5565286" cy="5406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52E77C-672F-664A-96A9-F8D9C760A20D}"/>
              </a:ext>
            </a:extLst>
          </p:cNvPr>
          <p:cNvSpPr/>
          <p:nvPr/>
        </p:nvSpPr>
        <p:spPr>
          <a:xfrm>
            <a:off x="7884612" y="3769031"/>
            <a:ext cx="40171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u="none" strike="noStrike" kern="1200" cap="none" spc="0" normalizeH="0" baseline="0" noProof="0" dirty="0">
                <a:ln>
                  <a:noFill/>
                </a:ln>
                <a:solidFill>
                  <a:srgbClr val="044320"/>
                </a:solidFill>
                <a:effectLst/>
                <a:uLnTx/>
                <a:uFillTx/>
                <a:latin typeface="Avenir Black" panose="02000503020000020003" pitchFamily="2" charset="0"/>
              </a:rPr>
              <a:t>to know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</a:rPr>
              <a:t>what is happening in the supply chain and to motivate sustainable practices in the chain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9263"/>
              </a:solidFill>
              <a:effectLst/>
              <a:uLnTx/>
              <a:uFillTx/>
              <a:latin typeface="Avenir Book" panose="02000503020000020003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u="none" strike="noStrike" kern="1200" cap="none" spc="0" normalizeH="0" baseline="0" noProof="0" dirty="0">
                <a:ln>
                  <a:noFill/>
                </a:ln>
                <a:solidFill>
                  <a:srgbClr val="044320"/>
                </a:solidFill>
                <a:effectLst/>
                <a:uLnTx/>
                <a:uFillTx/>
                <a:latin typeface="Avenir Black" panose="02000503020000020003" pitchFamily="2" charset="0"/>
              </a:rPr>
              <a:t>to communicate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</a:rPr>
              <a:t>this information and knowledge both internally within your company and externally</a:t>
            </a:r>
            <a:endParaRPr kumimoji="0" lang="en-S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sp>
        <p:nvSpPr>
          <p:cNvPr id="11" name="Google Shape;115;gb454805b38_1_0">
            <a:extLst>
              <a:ext uri="{FF2B5EF4-FFF2-40B4-BE49-F238E27FC236}">
                <a16:creationId xmlns:a16="http://schemas.microsoft.com/office/drawing/2014/main" id="{B440EF57-C00F-204E-95C5-3481EC748818}"/>
              </a:ext>
            </a:extLst>
          </p:cNvPr>
          <p:cNvSpPr txBox="1">
            <a:spLocks/>
          </p:cNvSpPr>
          <p:nvPr/>
        </p:nvSpPr>
        <p:spPr>
          <a:xfrm>
            <a:off x="123979" y="222582"/>
            <a:ext cx="3653694" cy="3206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  <a:defRPr sz="4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venir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44320"/>
                </a:solidFill>
                <a:effectLst/>
                <a:uLnTx/>
                <a:uFillTx/>
                <a:latin typeface="Avenir Book" panose="02000503020000020003" pitchFamily="2" charset="0"/>
                <a:ea typeface="Arial"/>
                <a:cs typeface="Calibri" panose="020F0502020204030204" pitchFamily="34" charset="0"/>
                <a:sym typeface="Arial"/>
              </a:rPr>
              <a:t>Transparency…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F754C"/>
              </a:solidFill>
              <a:effectLst/>
              <a:uLnTx/>
              <a:uFillTx/>
              <a:latin typeface="Avenir Book" panose="02000503020000020003" pitchFamily="2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venir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Arial"/>
                <a:cs typeface="Calibri" panose="020F0502020204030204" pitchFamily="34" charset="0"/>
                <a:sym typeface="Arial"/>
              </a:rPr>
              <a:t>a journey of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4612"/>
                </a:solidFill>
                <a:effectLst/>
                <a:uLnTx/>
                <a:uFillTx/>
                <a:latin typeface="Avenir Book" panose="02000503020000020003" pitchFamily="2" charset="0"/>
                <a:ea typeface="Arial"/>
                <a:cs typeface="Calibri" panose="020F0502020204030204" pitchFamily="34" charset="0"/>
                <a:sym typeface="Arial"/>
              </a:rPr>
              <a:t>New Business Values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venir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4612"/>
              </a:solidFill>
              <a:effectLst/>
              <a:uLnTx/>
              <a:uFillTx/>
              <a:latin typeface="Avenir Book" panose="02000503020000020003" pitchFamily="2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Arial"/>
                <a:cs typeface="Calibri" panose="020F0502020204030204" pitchFamily="34" charset="0"/>
                <a:sym typeface="Arial"/>
              </a:rPr>
              <a:t>Trust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Arial"/>
                <a:cs typeface="Calibri" panose="020F0502020204030204" pitchFamily="34" charset="0"/>
                <a:sym typeface="Arial"/>
              </a:rPr>
              <a:t>Sustainability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Arial"/>
                <a:cs typeface="Calibri" panose="020F0502020204030204" pitchFamily="34" charset="0"/>
                <a:sym typeface="Arial"/>
              </a:rPr>
              <a:t>Long-term growth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Arial"/>
                <a:cs typeface="Calibri" panose="020F0502020204030204" pitchFamily="34" charset="0"/>
                <a:sym typeface="Arial"/>
              </a:rPr>
              <a:t>Leadership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525C68-3624-DB47-928C-164E18C1801F}"/>
              </a:ext>
            </a:extLst>
          </p:cNvPr>
          <p:cNvSpPr/>
          <p:nvPr/>
        </p:nvSpPr>
        <p:spPr>
          <a:xfrm>
            <a:off x="7884612" y="2252195"/>
            <a:ext cx="41834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4432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  <a:sym typeface="Avenir"/>
              </a:rPr>
              <a:t>Transparency requires companies…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44320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464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5;gb454805b38_1_0">
            <a:extLst>
              <a:ext uri="{FF2B5EF4-FFF2-40B4-BE49-F238E27FC236}">
                <a16:creationId xmlns:a16="http://schemas.microsoft.com/office/drawing/2014/main" id="{9C661F5A-F72C-904E-A987-6CE48B430D17}"/>
              </a:ext>
            </a:extLst>
          </p:cNvPr>
          <p:cNvSpPr txBox="1">
            <a:spLocks/>
          </p:cNvSpPr>
          <p:nvPr/>
        </p:nvSpPr>
        <p:spPr>
          <a:xfrm>
            <a:off x="305829" y="236986"/>
            <a:ext cx="10810480" cy="150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  <a:defRPr sz="4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venir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44320"/>
                </a:solidFill>
                <a:effectLst/>
                <a:uLnTx/>
                <a:uFillTx/>
                <a:latin typeface="Avenir Book" panose="02000503020000020003" pitchFamily="2" charset="0"/>
                <a:ea typeface="Arial"/>
                <a:cs typeface="Calibri" panose="020F0502020204030204" pitchFamily="34" charset="0"/>
                <a:sym typeface="Arial"/>
              </a:rPr>
              <a:t>Where the pressure is coming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44320"/>
                </a:solidFill>
                <a:effectLst/>
                <a:uLnTx/>
                <a:uFillTx/>
                <a:latin typeface="Avenir Book" panose="02000503020000020003" pitchFamily="2" charset="0"/>
                <a:ea typeface="Arial"/>
                <a:cs typeface="Calibri" panose="020F0502020204030204" pitchFamily="34" charset="0"/>
                <a:sym typeface="Arial"/>
              </a:rPr>
              <a:t> from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44320"/>
              </a:solidFill>
              <a:effectLst/>
              <a:uLnTx/>
              <a:uFillTx/>
              <a:latin typeface="Avenir Book" panose="02000503020000020003" pitchFamily="2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Google Shape;115;gb454805b38_1_0">
            <a:extLst>
              <a:ext uri="{FF2B5EF4-FFF2-40B4-BE49-F238E27FC236}">
                <a16:creationId xmlns:a16="http://schemas.microsoft.com/office/drawing/2014/main" id="{0D102221-2755-E34B-97D2-999665F1BD01}"/>
              </a:ext>
            </a:extLst>
          </p:cNvPr>
          <p:cNvSpPr txBox="1">
            <a:spLocks/>
          </p:cNvSpPr>
          <p:nvPr/>
        </p:nvSpPr>
        <p:spPr>
          <a:xfrm>
            <a:off x="5113024" y="4345652"/>
            <a:ext cx="2994136" cy="1787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  <a:defRPr sz="4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venir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4612"/>
                </a:solidFill>
                <a:effectLst/>
                <a:uLnTx/>
                <a:uFillTx/>
                <a:latin typeface="Avenir Book" panose="02000503020000020003" pitchFamily="2" charset="0"/>
                <a:sym typeface="Avenir"/>
              </a:rPr>
              <a:t>92% of companies are trying to improve visibility!</a:t>
            </a:r>
          </a:p>
        </p:txBody>
      </p:sp>
      <p:sp>
        <p:nvSpPr>
          <p:cNvPr id="14" name="Google Shape;115;gb454805b38_1_0">
            <a:extLst>
              <a:ext uri="{FF2B5EF4-FFF2-40B4-BE49-F238E27FC236}">
                <a16:creationId xmlns:a16="http://schemas.microsoft.com/office/drawing/2014/main" id="{C8FD599F-27D2-2C4F-BAEC-ABB59805424D}"/>
              </a:ext>
            </a:extLst>
          </p:cNvPr>
          <p:cNvSpPr txBox="1">
            <a:spLocks/>
          </p:cNvSpPr>
          <p:nvPr/>
        </p:nvSpPr>
        <p:spPr>
          <a:xfrm>
            <a:off x="633073" y="4345652"/>
            <a:ext cx="3155924" cy="1787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  <a:defRPr sz="4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venir"/>
              <a:buNone/>
              <a:tabLst/>
              <a:defRPr/>
            </a:pPr>
            <a:r>
              <a:rPr lang="en-GB" sz="2800" b="1" dirty="0">
                <a:solidFill>
                  <a:schemeClr val="tx1"/>
                </a:solidFill>
                <a:latin typeface="Avenir Book" panose="02000503020000020003" pitchFamily="2" charset="0"/>
              </a:rPr>
              <a:t>Pressure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 panose="02000503020000020003" pitchFamily="2" charset="0"/>
                <a:sym typeface="Avenir"/>
              </a:rPr>
              <a:t> on agribusinesses to become transparent!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11739E-EF91-AA40-B2B3-57C020D73647}"/>
              </a:ext>
            </a:extLst>
          </p:cNvPr>
          <p:cNvSpPr txBox="1"/>
          <p:nvPr/>
        </p:nvSpPr>
        <p:spPr>
          <a:xfrm>
            <a:off x="8772507" y="4345652"/>
            <a:ext cx="31431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4612"/>
                </a:solidFill>
                <a:latin typeface="Avenir Book" panose="02000503020000020003" pitchFamily="2" charset="0"/>
              </a:rPr>
              <a:t>Sustainability pressure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from consumers, governments &amp; NGOs</a:t>
            </a:r>
            <a:endParaRPr lang="en-US" sz="2800" b="1" dirty="0"/>
          </a:p>
        </p:txBody>
      </p:sp>
      <p:pic>
        <p:nvPicPr>
          <p:cNvPr id="21" name="Google Shape;232;p4" descr="Agribusiness Icon Stock Illustrations – 1,038 Agribusiness Icon Stock  Illustrations, Vectors &amp; Clipart - Dreamstime">
            <a:extLst>
              <a:ext uri="{FF2B5EF4-FFF2-40B4-BE49-F238E27FC236}">
                <a16:creationId xmlns:a16="http://schemas.microsoft.com/office/drawing/2014/main" id="{828BAE6A-90A1-8A41-B6E9-D6C9E12CAB2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04533" y="2088072"/>
            <a:ext cx="2284463" cy="2203704"/>
          </a:xfrm>
          <a:prstGeom prst="rect">
            <a:avLst/>
          </a:prstGeom>
          <a:solidFill>
            <a:srgbClr val="005636"/>
          </a:solidFill>
          <a:ln>
            <a:noFill/>
          </a:ln>
        </p:spPr>
      </p:pic>
      <p:pic>
        <p:nvPicPr>
          <p:cNvPr id="22" name="Graphic 21" descr="Farmer male with solid fill">
            <a:extLst>
              <a:ext uri="{FF2B5EF4-FFF2-40B4-BE49-F238E27FC236}">
                <a16:creationId xmlns:a16="http://schemas.microsoft.com/office/drawing/2014/main" id="{4A365CAF-6001-6C48-B376-4F524FDC8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275" y="3312315"/>
            <a:ext cx="914400" cy="914400"/>
          </a:xfrm>
          <a:prstGeom prst="rect">
            <a:avLst/>
          </a:prstGeom>
        </p:spPr>
      </p:pic>
      <p:pic>
        <p:nvPicPr>
          <p:cNvPr id="27" name="Google Shape;231;p4" descr="Viaderm | Beauty &amp; Cosmetics Manufacturers UK">
            <a:extLst>
              <a:ext uri="{FF2B5EF4-FFF2-40B4-BE49-F238E27FC236}">
                <a16:creationId xmlns:a16="http://schemas.microsoft.com/office/drawing/2014/main" id="{2E89E155-D8C6-3348-B131-82472ACC957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58336" y="2338995"/>
            <a:ext cx="1475328" cy="1664188"/>
          </a:xfrm>
          <a:prstGeom prst="rect">
            <a:avLst/>
          </a:prstGeom>
          <a:solidFill>
            <a:srgbClr val="004612"/>
          </a:solidFill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5D3070A-0F08-2642-A2D2-C8B89BCFF8AC}"/>
              </a:ext>
            </a:extLst>
          </p:cNvPr>
          <p:cNvGrpSpPr/>
          <p:nvPr/>
        </p:nvGrpSpPr>
        <p:grpSpPr>
          <a:xfrm>
            <a:off x="8612441" y="1374747"/>
            <a:ext cx="3067989" cy="2900101"/>
            <a:chOff x="9124011" y="1403472"/>
            <a:chExt cx="3067989" cy="2900101"/>
          </a:xfrm>
        </p:grpSpPr>
        <p:pic>
          <p:nvPicPr>
            <p:cNvPr id="29" name="Graphic 28" descr="Shopping cart with solid fill">
              <a:extLst>
                <a:ext uri="{FF2B5EF4-FFF2-40B4-BE49-F238E27FC236}">
                  <a16:creationId xmlns:a16="http://schemas.microsoft.com/office/drawing/2014/main" id="{0A1C18E4-EE29-BE44-BD39-715C10FFB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862454" y="2828244"/>
              <a:ext cx="1475329" cy="1475329"/>
            </a:xfrm>
            <a:prstGeom prst="rect">
              <a:avLst/>
            </a:prstGeom>
          </p:spPr>
        </p:pic>
        <p:pic>
          <p:nvPicPr>
            <p:cNvPr id="31" name="Graphic 30" descr="Court with solid fill">
              <a:extLst>
                <a:ext uri="{FF2B5EF4-FFF2-40B4-BE49-F238E27FC236}">
                  <a16:creationId xmlns:a16="http://schemas.microsoft.com/office/drawing/2014/main" id="{4FD72806-133A-6742-836F-442BF9A88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716671" y="1403472"/>
              <a:ext cx="1475329" cy="1475329"/>
            </a:xfrm>
            <a:prstGeom prst="rect">
              <a:avLst/>
            </a:prstGeom>
          </p:spPr>
        </p:pic>
        <p:pic>
          <p:nvPicPr>
            <p:cNvPr id="33" name="Graphic 32" descr="Scales of justice with solid fill">
              <a:extLst>
                <a:ext uri="{FF2B5EF4-FFF2-40B4-BE49-F238E27FC236}">
                  <a16:creationId xmlns:a16="http://schemas.microsoft.com/office/drawing/2014/main" id="{C08B4FA9-46A2-B647-A315-E9593462A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124011" y="1437020"/>
              <a:ext cx="1359554" cy="1359554"/>
            </a:xfrm>
            <a:prstGeom prst="rect">
              <a:avLst/>
            </a:prstGeom>
          </p:spPr>
        </p:pic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6808CF7-21E6-5F41-BACC-7A42C1E942A6}"/>
              </a:ext>
            </a:extLst>
          </p:cNvPr>
          <p:cNvCxnSpPr>
            <a:cxnSpLocks/>
          </p:cNvCxnSpPr>
          <p:nvPr/>
        </p:nvCxnSpPr>
        <p:spPr>
          <a:xfrm flipH="1">
            <a:off x="7265852" y="3172457"/>
            <a:ext cx="914400" cy="1"/>
          </a:xfrm>
          <a:prstGeom prst="straightConnector1">
            <a:avLst/>
          </a:prstGeom>
          <a:ln w="120650">
            <a:solidFill>
              <a:srgbClr val="0056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C345AAD-22C4-1841-8925-9F9F3256491B}"/>
              </a:ext>
            </a:extLst>
          </p:cNvPr>
          <p:cNvCxnSpPr>
            <a:cxnSpLocks/>
          </p:cNvCxnSpPr>
          <p:nvPr/>
        </p:nvCxnSpPr>
        <p:spPr>
          <a:xfrm flipH="1">
            <a:off x="4083849" y="3171088"/>
            <a:ext cx="914400" cy="1"/>
          </a:xfrm>
          <a:prstGeom prst="straightConnector1">
            <a:avLst/>
          </a:prstGeom>
          <a:ln w="120650">
            <a:solidFill>
              <a:srgbClr val="0056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Farmer male with solid fill">
            <a:extLst>
              <a:ext uri="{FF2B5EF4-FFF2-40B4-BE49-F238E27FC236}">
                <a16:creationId xmlns:a16="http://schemas.microsoft.com/office/drawing/2014/main" id="{54F4E723-61C0-BE4A-9D37-EB0A6B727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072" y="2310649"/>
            <a:ext cx="914400" cy="914400"/>
          </a:xfrm>
          <a:prstGeom prst="rect">
            <a:avLst/>
          </a:prstGeom>
        </p:spPr>
      </p:pic>
      <p:sp>
        <p:nvSpPr>
          <p:cNvPr id="24" name="Google Shape;218;p3">
            <a:extLst>
              <a:ext uri="{FF2B5EF4-FFF2-40B4-BE49-F238E27FC236}">
                <a16:creationId xmlns:a16="http://schemas.microsoft.com/office/drawing/2014/main" id="{485213C1-76A8-D74C-975E-FF68846075B3}"/>
              </a:ext>
            </a:extLst>
          </p:cNvPr>
          <p:cNvSpPr txBox="1">
            <a:spLocks/>
          </p:cNvSpPr>
          <p:nvPr/>
        </p:nvSpPr>
        <p:spPr>
          <a:xfrm>
            <a:off x="0" y="6597487"/>
            <a:ext cx="12192000" cy="24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Confidential &amp; Proprietary. Copyright © Anteja Africa Ltd, All rights reserved.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932083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RegularSeedRightStep">
      <a:dk1>
        <a:srgbClr val="000000"/>
      </a:dk1>
      <a:lt1>
        <a:srgbClr val="FFFFFF"/>
      </a:lt1>
      <a:dk2>
        <a:srgbClr val="243541"/>
      </a:dk2>
      <a:lt2>
        <a:srgbClr val="E8E2E2"/>
      </a:lt2>
      <a:accent1>
        <a:srgbClr val="20B3B0"/>
      </a:accent1>
      <a:accent2>
        <a:srgbClr val="178AD5"/>
      </a:accent2>
      <a:accent3>
        <a:srgbClr val="2D50E7"/>
      </a:accent3>
      <a:accent4>
        <a:srgbClr val="6744DD"/>
      </a:accent4>
      <a:accent5>
        <a:srgbClr val="A329E7"/>
      </a:accent5>
      <a:accent6>
        <a:srgbClr val="D517C9"/>
      </a:accent6>
      <a:hlink>
        <a:srgbClr val="C85B5D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ccentBoxVTI">
  <a:themeElements>
    <a:clrScheme name="AnalogousFromRegularSeedRightStep">
      <a:dk1>
        <a:srgbClr val="000000"/>
      </a:dk1>
      <a:lt1>
        <a:srgbClr val="FFFFFF"/>
      </a:lt1>
      <a:dk2>
        <a:srgbClr val="243541"/>
      </a:dk2>
      <a:lt2>
        <a:srgbClr val="E8E2E2"/>
      </a:lt2>
      <a:accent1>
        <a:srgbClr val="20B3B0"/>
      </a:accent1>
      <a:accent2>
        <a:srgbClr val="178AD5"/>
      </a:accent2>
      <a:accent3>
        <a:srgbClr val="2D50E7"/>
      </a:accent3>
      <a:accent4>
        <a:srgbClr val="6744DD"/>
      </a:accent4>
      <a:accent5>
        <a:srgbClr val="A329E7"/>
      </a:accent5>
      <a:accent6>
        <a:srgbClr val="D517C9"/>
      </a:accent6>
      <a:hlink>
        <a:srgbClr val="C85B5D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978A01B4ABE0498E11A50C22D16427" ma:contentTypeVersion="13" ma:contentTypeDescription="Create a new document." ma:contentTypeScope="" ma:versionID="410f4bfb1ab6c13ea8082eb56aba814f">
  <xsd:schema xmlns:xsd="http://www.w3.org/2001/XMLSchema" xmlns:xs="http://www.w3.org/2001/XMLSchema" xmlns:p="http://schemas.microsoft.com/office/2006/metadata/properties" xmlns:ns2="f64e6ee6-d6e3-407e-9788-e05dc3fc4496" xmlns:ns3="0b52e919-4110-4555-b098-c9aeb795536e" targetNamespace="http://schemas.microsoft.com/office/2006/metadata/properties" ma:root="true" ma:fieldsID="045de16783718b2ae39c0ad1be0045c2" ns2:_="" ns3:_="">
    <xsd:import namespace="f64e6ee6-d6e3-407e-9788-e05dc3fc4496"/>
    <xsd:import namespace="0b52e919-4110-4555-b098-c9aeb79553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e6ee6-d6e3-407e-9788-e05dc3fc44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52e919-4110-4555-b098-c9aeb795536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64FBE4-0C83-4E1A-93C3-70EB441427C3}"/>
</file>

<file path=customXml/itemProps2.xml><?xml version="1.0" encoding="utf-8"?>
<ds:datastoreItem xmlns:ds="http://schemas.openxmlformats.org/officeDocument/2006/customXml" ds:itemID="{2C3F509C-6A38-4EC5-AD36-B2363E515F61}"/>
</file>

<file path=customXml/itemProps3.xml><?xml version="1.0" encoding="utf-8"?>
<ds:datastoreItem xmlns:ds="http://schemas.openxmlformats.org/officeDocument/2006/customXml" ds:itemID="{754E932F-CA64-4269-A933-14FF3541E734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665</Words>
  <Application>Microsoft Macintosh PowerPoint</Application>
  <PresentationFormat>Widescreen</PresentationFormat>
  <Paragraphs>100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Microsoft JhengHei</vt:lpstr>
      <vt:lpstr>Arial</vt:lpstr>
      <vt:lpstr>Avenir</vt:lpstr>
      <vt:lpstr>Avenir Black</vt:lpstr>
      <vt:lpstr>Avenir Book</vt:lpstr>
      <vt:lpstr>Calibri</vt:lpstr>
      <vt:lpstr>Calibri Light</vt:lpstr>
      <vt:lpstr>Lato Light</vt:lpstr>
      <vt:lpstr>Montserrat ExtraBold</vt:lpstr>
      <vt:lpstr>AccentBoxVTI</vt:lpstr>
      <vt:lpstr>3_Office Theme</vt:lpstr>
      <vt:lpstr>1_AccentBoxVTI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there a benefit to transparency?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Steinmark , Gloria Maria Margaret</dc:creator>
  <cp:lastModifiedBy>Fellisters Sang</cp:lastModifiedBy>
  <cp:revision>38</cp:revision>
  <dcterms:created xsi:type="dcterms:W3CDTF">2021-04-06T13:26:49Z</dcterms:created>
  <dcterms:modified xsi:type="dcterms:W3CDTF">2022-03-23T08:38:22Z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0x01010094978A01B4ABE0498E11A50C22D16427</vt:lpwstr>
  </property>
</Properties>
</file>