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embeddedFontLst>
    <p:embeddedFont>
      <p:font typeface="TSHPAJ+Arial-BoldMT"/>
      <p:regular r:id="rId24"/>
    </p:embeddedFont>
    <p:embeddedFont>
      <p:font typeface="HHDHGU+ArialMT"/>
      <p:regular r:id="rId25"/>
    </p:embeddedFont>
    <p:embeddedFont>
      <p:font typeface="OBEDRT+Arial-ItalicMT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hyperlink" Target="mailto:email@company.com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2190" y="5387588"/>
            <a:ext cx="8222205" cy="751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UPSCALING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MANUFACTURING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SME’S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NATURAL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FOOD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CLUSTERS</a:t>
            </a:r>
          </a:p>
          <a:p>
            <a:pPr marL="3460696" marR="0">
              <a:lnSpc>
                <a:spcPts val="2010"/>
              </a:lnSpc>
              <a:spcBef>
                <a:spcPts val="1597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Pitch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SHPAJ+Arial-BoldMT"/>
                <a:cs typeface="TSHPAJ+Arial-BoldMT"/>
              </a:rPr>
              <a:t>decks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6939" y="959278"/>
            <a:ext cx="2949491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0">
                <a:solidFill>
                  <a:srgbClr val="333333"/>
                </a:solidFill>
                <a:latin typeface="HHDHGU+ArialMT"/>
                <a:cs typeface="HHDHGU+ArialMT"/>
              </a:rPr>
              <a:t>BusinessꢀModel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1843" y="4593415"/>
            <a:ext cx="1382374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PaymentꢀMode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5931" y="4593415"/>
            <a:ext cx="1249858" cy="461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037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Royalties</a:t>
            </a:r>
          </a:p>
          <a:p>
            <a:pPr marL="0" marR="0">
              <a:lnSpc>
                <a:spcPts val="1608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Commissions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6812" y="4599552"/>
            <a:ext cx="1631156" cy="344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HHDHGU+ArialMT"/>
                <a:cs typeface="HHDHGU+ArialMT"/>
              </a:rPr>
              <a:t>DirectꢀSales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8889" y="1232741"/>
            <a:ext cx="6098903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HHDHGU+ArialMT"/>
                <a:cs typeface="HHDHGU+ArialMT"/>
              </a:rPr>
              <a:t>PropietaryꢀTechnologyꢀ/ꢀExpertise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4340" y="2829252"/>
            <a:ext cx="2487533" cy="317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HHDHGU+ArialMT"/>
                <a:cs typeface="HHDHGU+ArialMT"/>
              </a:rPr>
              <a:t>•</a:t>
            </a:r>
            <a:r>
              <a:rPr dirty="0" sz="1950" spc="20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HHDHGU+ArialMT"/>
                <a:cs typeface="HHDHGU+ArialMT"/>
              </a:rPr>
              <a:t>PatentedꢀDesigns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4340" y="3480761"/>
            <a:ext cx="3977396" cy="317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HHDHGU+ArialMT"/>
                <a:cs typeface="HHDHGU+ArialMT"/>
              </a:rPr>
              <a:t>•</a:t>
            </a:r>
            <a:r>
              <a:rPr dirty="0" sz="1950" spc="20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HHDHGU+ArialMT"/>
                <a:cs typeface="HHDHGU+ArialMT"/>
              </a:rPr>
              <a:t>PatentedꢀProductionꢀProcesses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4340" y="4132272"/>
            <a:ext cx="5330707" cy="317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HHDHGU+ArialMT"/>
                <a:cs typeface="HHDHGU+ArialMT"/>
              </a:rPr>
              <a:t>•</a:t>
            </a:r>
            <a:r>
              <a:rPr dirty="0" sz="1950" spc="20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HHDHGU+ArialMT"/>
                <a:cs typeface="HHDHGU+ArialMT"/>
              </a:rPr>
              <a:t>OrganicꢀorꢀNaturalꢀProductsꢀ/ꢀRawꢀMaterials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3728" y="545196"/>
            <a:ext cx="2266712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9f9f9"/>
                </a:solidFill>
                <a:latin typeface="HHDHGU+ArialMT"/>
                <a:cs typeface="HHDHGU+ArialMT"/>
              </a:rPr>
              <a:t>Competition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6813" y="2018602"/>
            <a:ext cx="17784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9f9f9"/>
                </a:solidFill>
                <a:latin typeface="HHDHGU+ArialMT"/>
                <a:cs typeface="HHDHGU+ArialMT"/>
              </a:rPr>
              <a:t>IndustryꢀOverview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4438" y="3207125"/>
            <a:ext cx="227578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9f9f9"/>
                </a:solidFill>
                <a:latin typeface="HHDHGU+ArialMT"/>
                <a:cs typeface="HHDHGU+ArialMT"/>
              </a:rPr>
              <a:t>CompetitiveꢀPositioning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18479" y="4501114"/>
            <a:ext cx="274984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9f9f9"/>
                </a:solidFill>
                <a:latin typeface="HHDHGU+ArialMT"/>
                <a:cs typeface="HHDHGU+ArialMT"/>
              </a:rPr>
              <a:t>CompetitiveꢀGrowthꢀStrategy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64511" y="1285140"/>
            <a:ext cx="1693827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0">
                <a:solidFill>
                  <a:srgbClr val="f9f9f9"/>
                </a:solidFill>
                <a:latin typeface="HHDHGU+ArialMT"/>
                <a:cs typeface="HHDHGU+ArialMT"/>
              </a:rPr>
              <a:t>Whyꢀus?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0318" y="4437609"/>
            <a:ext cx="1554807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OnꢀtimeꢀDelivery.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1350" y="4441790"/>
            <a:ext cx="1992093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CustomerꢀSatisfaction.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65017" y="4648172"/>
            <a:ext cx="1453455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ProductꢀQuality.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0830" y="1122263"/>
            <a:ext cx="3367594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333333"/>
                </a:solidFill>
                <a:latin typeface="HHDHGU+ArialMT"/>
                <a:cs typeface="HHDHGU+ArialMT"/>
              </a:rPr>
              <a:t>Go-toꢀMarketꢀPlan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0830" y="1736395"/>
            <a:ext cx="4127769" cy="36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spc="-10">
                <a:solidFill>
                  <a:srgbClr val="333333"/>
                </a:solidFill>
                <a:latin typeface="HHDHGU+ArialMT"/>
                <a:cs typeface="HHDHGU+ArialMT"/>
              </a:rPr>
              <a:t>CustomerꢀAcqusitionꢀChannels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6770" y="5245294"/>
            <a:ext cx="203209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94887" y="5241282"/>
            <a:ext cx="254019" cy="683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.ꢀ</a:t>
            </a:r>
          </a:p>
          <a:p>
            <a:pPr marL="25400" marR="0">
              <a:lnSpc>
                <a:spcPts val="1608"/>
              </a:lnSpc>
              <a:spcBef>
                <a:spcPts val="1864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HHDHGU+ArialMT"/>
                <a:cs typeface="HHDHGU+ArialMT"/>
              </a:rPr>
              <a:t>ꢀ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89148" y="591059"/>
            <a:ext cx="335178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9f9f9"/>
                </a:solidFill>
                <a:latin typeface="TSHPAJ+Arial-BoldMT"/>
                <a:cs typeface="TSHPAJ+Arial-BoldMT"/>
              </a:rPr>
              <a:t>Management</a:t>
            </a:r>
            <a:r>
              <a:rPr dirty="0" sz="2800" b="1">
                <a:solidFill>
                  <a:srgbClr val="f9f9f9"/>
                </a:solidFill>
                <a:latin typeface="TSHPAJ+Arial-BoldMT"/>
                <a:cs typeface="TSHPAJ+Arial-BoldMT"/>
              </a:rPr>
              <a:t> </a:t>
            </a:r>
            <a:r>
              <a:rPr dirty="0" sz="2800" b="1">
                <a:solidFill>
                  <a:srgbClr val="f9f9f9"/>
                </a:solidFill>
                <a:latin typeface="TSHPAJ+Arial-BoldMT"/>
                <a:cs typeface="TSHPAJ+Arial-BoldMT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0936" y="5529425"/>
            <a:ext cx="548699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9f9f9"/>
                </a:solidFill>
                <a:latin typeface="TSHPAJ+Arial-BoldMT"/>
                <a:cs typeface="TSHPAJ+Arial-BoldMT"/>
              </a:rPr>
              <a:t>CEO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15146" y="5529425"/>
            <a:ext cx="538430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9f9f9"/>
                </a:solidFill>
                <a:latin typeface="TSHPAJ+Arial-BoldMT"/>
                <a:cs typeface="TSHPAJ+Arial-BoldMT"/>
              </a:rPr>
              <a:t>CFO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3064" y="5529533"/>
            <a:ext cx="426719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f9f9f9"/>
                </a:solidFill>
                <a:latin typeface="TSHPAJ+Arial-BoldMT"/>
                <a:cs typeface="TSHPAJ+Arial-BoldMT"/>
              </a:rPr>
              <a:t>QA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3455" y="5748881"/>
            <a:ext cx="884366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Shortꢀbio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42109" y="5748881"/>
            <a:ext cx="884366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Shortꢀbio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34464" y="5748989"/>
            <a:ext cx="884366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Shortꢀbio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6243" y="748803"/>
            <a:ext cx="5121771" cy="1154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404040"/>
                </a:solidFill>
                <a:latin typeface="HHDHGU+ArialMT"/>
                <a:cs typeface="HHDHGU+ArialMT"/>
              </a:rPr>
              <a:t>FinancialꢀProjections/ꢀ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404040"/>
                </a:solidFill>
                <a:latin typeface="HHDHGU+ArialMT"/>
                <a:cs typeface="HHDHGU+ArialMT"/>
              </a:rPr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549" y="2126146"/>
            <a:ext cx="6516880" cy="892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04040"/>
                </a:solidFill>
                <a:latin typeface="HHDHGU+ArialMT"/>
                <a:cs typeface="HHDHGU+ArialMT"/>
              </a:rPr>
              <a:t>•</a:t>
            </a:r>
            <a:r>
              <a:rPr dirty="0" sz="2250" spc="13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CurrentꢀIncomeꢀStatement-ꢀSummaryꢀofꢀSalesꢀ,ꢀ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CostꢀofꢀSalesꢀandꢀExpensesꢀofꢀtheꢀOrganizationꢀ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forꢀtheꢀpastꢀ3ꢀyears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549" y="3057818"/>
            <a:ext cx="5663034" cy="624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04040"/>
                </a:solidFill>
                <a:latin typeface="HHDHGU+ArialMT"/>
                <a:cs typeface="HHDHGU+ArialMT"/>
              </a:rPr>
              <a:t>•</a:t>
            </a:r>
            <a:r>
              <a:rPr dirty="0" sz="2250" spc="13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BalanceꢀSheetꢀ–ꢀFinancialꢀPositionꢀofꢀtheꢀ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OrganizationꢀforꢀtheꢀPastꢀ3ꢀYears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549" y="3721266"/>
            <a:ext cx="5910862" cy="624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04040"/>
                </a:solidFill>
                <a:latin typeface="HHDHGU+ArialMT"/>
                <a:cs typeface="HHDHGU+ArialMT"/>
              </a:rPr>
              <a:t>•</a:t>
            </a:r>
            <a:r>
              <a:rPr dirty="0" sz="2250" spc="13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AuditedꢀFinancialꢀStatementsꢀforꢀtheꢀpastꢀ3ꢀ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Yearsꢀ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549" y="4384714"/>
            <a:ext cx="6252847" cy="624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04040"/>
                </a:solidFill>
                <a:latin typeface="HHDHGU+ArialMT"/>
                <a:cs typeface="HHDHGU+ArialMT"/>
              </a:rPr>
              <a:t>•</a:t>
            </a:r>
            <a:r>
              <a:rPr dirty="0" sz="2250" spc="13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ProjectedꢀIncomeꢀStatement-ꢀShowingꢀgrowthꢀ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afterꢀfinancingꢀgapꢀhasꢀbeenꢀmet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549" y="5048162"/>
            <a:ext cx="6082414" cy="892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04040"/>
                </a:solidFill>
                <a:latin typeface="HHDHGU+ArialMT"/>
                <a:cs typeface="HHDHGU+ArialMT"/>
              </a:rPr>
              <a:t>•</a:t>
            </a:r>
            <a:r>
              <a:rPr dirty="0" sz="2250" spc="13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ProjectedꢀBalanceꢀSheetꢀ–ꢀShowingꢀPositiveꢀ</a:t>
            </a:r>
          </a:p>
          <a:p>
            <a:pPr marL="34290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ChangeꢀofꢀtheꢀFinancialꢀpositionꢀonceꢀtheꢀ</a:t>
            </a:r>
          </a:p>
          <a:p>
            <a:pPr marL="3429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04040"/>
                </a:solidFill>
                <a:latin typeface="HHDHGU+ArialMT"/>
                <a:cs typeface="HHDHGU+ArialMT"/>
              </a:rPr>
              <a:t>financingꢀgapꢀhasꢀbeenꢀmet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0794" y="959278"/>
            <a:ext cx="3808333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333333"/>
                </a:solidFill>
                <a:latin typeface="HHDHGU+ArialMT"/>
                <a:cs typeface="HHDHGU+ArialMT"/>
              </a:rPr>
              <a:t>FinancialꢀProjections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6455" y="3657960"/>
            <a:ext cx="220146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6939" y="959278"/>
            <a:ext cx="4998022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333333"/>
                </a:solidFill>
                <a:latin typeface="HHDHGU+ArialMT"/>
                <a:cs typeface="HHDHGU+ArialMT"/>
              </a:rPr>
              <a:t>FundraisingꢀandꢀMilestones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5413" y="2356986"/>
            <a:ext cx="4833385" cy="344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HHDHGU+ArialMT"/>
                <a:cs typeface="HHDHGU+ArialMT"/>
              </a:rPr>
              <a:t>Howꢀmuchꢀmoneyꢀareꢀyouꢀlookingꢀfor?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2288" y="3016677"/>
            <a:ext cx="879291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1" b="1">
                <a:solidFill>
                  <a:srgbClr val="333333"/>
                </a:solidFill>
                <a:latin typeface="TSHPAJ+Arial-BoldMT"/>
                <a:cs typeface="TSHPAJ+Arial-BoldMT"/>
              </a:rPr>
              <a:t>Ask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288" y="3959713"/>
            <a:ext cx="2619374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AtꢀaꢀvaluationꢀofꢀXXXX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6455" y="4303722"/>
            <a:ext cx="4627755" cy="317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333333"/>
                </a:solidFill>
                <a:latin typeface="HHDHGU+ArialMT"/>
                <a:cs typeface="HHDHGU+ArialMT"/>
              </a:rPr>
              <a:t>•</a:t>
            </a:r>
            <a:r>
              <a:rPr dirty="0" sz="1950" spc="207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Howꢀdoꢀyouꢀwantꢀtheꢀmoneyꢀfinanced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29278" y="1051243"/>
            <a:ext cx="3041352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HHDHGU+ArialMT"/>
                <a:cs typeface="HHDHGU+ArialMT"/>
              </a:rPr>
              <a:t>PitchꢀDeckꢀ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HHDHGU+ArialMT"/>
                <a:cs typeface="HHDHGU+ArialMT"/>
              </a:rPr>
              <a:t>Preparation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9324" y="1790896"/>
            <a:ext cx="2450355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TSHPAJ+Arial-BoldMT"/>
                <a:cs typeface="TSHPAJ+Arial-BoldMT"/>
              </a:rPr>
              <a:t>Today’s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ff"/>
                </a:solidFill>
                <a:latin typeface="TSHPAJ+Arial-BoldMT"/>
                <a:cs typeface="TSHPAJ+Arial-BoldMT"/>
              </a:rPr>
              <a:t>Program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9278" y="3575451"/>
            <a:ext cx="2295103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HHDHGU+ArialMT"/>
                <a:cs typeface="HHDHGU+ArialMT"/>
              </a:rPr>
              <a:t>Review,ꢀ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HHDHGU+ArialMT"/>
                <a:cs typeface="HHDHGU+ArialMT"/>
              </a:rPr>
              <a:t>Q&amp;A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5188" y="527094"/>
            <a:ext cx="60424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HDHGU+ArialMT"/>
                <a:cs typeface="HHDHGU+ArialMT"/>
              </a:rPr>
              <a:t>Slide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0968" y="527094"/>
            <a:ext cx="8640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HDHGU+ArialMT"/>
                <a:cs typeface="HHDHGU+ArialMT"/>
              </a:rPr>
              <a:t>Content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5188" y="932610"/>
            <a:ext cx="90904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Problem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0968" y="930906"/>
            <a:ext cx="4135536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Explainsꢀtoꢀinvestorsꢀtheꢀneedꢀyouꢀareꢀaddressingꢀ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withꢀanꢀaimꢀofꢀgettingꢀbuyꢀin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173" y="1285766"/>
            <a:ext cx="4142407" cy="104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HHDHGU+ArialMT"/>
                <a:cs typeface="HHDHGU+ArialMT"/>
              </a:rPr>
              <a:t>ContentsꢀofꢀaꢀPitchꢀ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HHDHGU+ArialMT"/>
                <a:cs typeface="HHDHGU+ArialMT"/>
              </a:rPr>
              <a:t>deck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5188" y="1521006"/>
            <a:ext cx="88671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Solution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0968" y="1519302"/>
            <a:ext cx="3680531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Howꢀyourꢀbusinessꢀoffersꢀtheꢀsolutionꢀtoꢀthisꢀ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problem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55188" y="2109403"/>
            <a:ext cx="1586805" cy="853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MarketꢀSize</a:t>
            </a:r>
          </a:p>
          <a:p>
            <a:pPr marL="0" marR="0">
              <a:lnSpc>
                <a:spcPts val="1787"/>
              </a:lnSpc>
              <a:spcBef>
                <a:spcPts val="284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BusinessꢀModel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90968" y="2107698"/>
            <a:ext cx="3957215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Howꢀbigꢀisꢀtheꢀoverallꢀmarket?ꢀTheꢀaddressableꢀ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marketꢀ(TAM)?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90968" y="2696094"/>
            <a:ext cx="365066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Howꢀwillꢀ/ꢀdoesꢀyourꢀbusinessꢀmakeꢀmoney?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3173" y="2867126"/>
            <a:ext cx="3838150" cy="601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HHDHGU+ArialMT"/>
                <a:cs typeface="HHDHGU+ArialMT"/>
              </a:rPr>
              <a:t>•</a:t>
            </a:r>
            <a:r>
              <a:rPr dirty="0" sz="2050" spc="5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HDHGU+ArialMT"/>
                <a:cs typeface="HHDHGU+ArialMT"/>
              </a:rPr>
              <a:t>Shouldꢀbeꢀshortꢀ(10-20ꢀslides)ꢀ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HHDHGU+ArialMT"/>
                <a:cs typeface="HHDHGU+ArialMT"/>
              </a:rPr>
              <a:t>butꢀcaptivatingꢀandꢀsuccinct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55188" y="3103314"/>
            <a:ext cx="223083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Competitionꢀ&amp;ꢀ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Competitiveꢀadvantage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90968" y="3101610"/>
            <a:ext cx="3571750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Provideꢀaꢀcompleteꢀviewꢀofꢀtheꢀcompetitiveꢀ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landscape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5188" y="3752670"/>
            <a:ext cx="1959570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Managementꢀteam/ꢀ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Boardꢀ/ꢀAdvisors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90968" y="3750966"/>
            <a:ext cx="4234073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Whoꢀwillꢀexecuteꢀonꢀtheꢀopportunityꢀ/ꢀwhatꢀareꢀtheirꢀ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capabilities?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55188" y="4402026"/>
            <a:ext cx="2027039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Tractionꢀ/ꢀ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Accomplishmentsꢀtoꢀ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date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90968" y="4400322"/>
            <a:ext cx="4283037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Currentꢀtractionꢀ(e.g.,ꢀnoꢀofꢀcustomersꢀetc.),ꢀproductꢀ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developmentꢀetc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55188" y="5295222"/>
            <a:ext cx="225315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Financialꢀprojectionsꢀ&amp;ꢀ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Keyꢀmetrics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90968" y="5293518"/>
            <a:ext cx="246510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3–5-yearꢀfinancialꢀprojections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55188" y="5944578"/>
            <a:ext cx="219680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Fundingꢀrequirementꢀ/ꢀ</a:t>
            </a:r>
          </a:p>
          <a:p>
            <a:pPr marL="417576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ofꢀfunds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90968" y="5942874"/>
            <a:ext cx="396693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Howꢀmuchꢀmoneyꢀisꢀneeded,ꢀinꢀwhatꢀformꢀ(e.g.,ꢀ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debt/equity/convertible)ꢀandꢀforꢀwhatꢀpurpose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6076" y="199330"/>
            <a:ext cx="253563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ProblemꢀGapꢀidentification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6076" y="854026"/>
            <a:ext cx="5472410" cy="484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Solutionꢀthatꢀyourꢀbusinessꢀisꢀofferingꢀtoꢀsolveꢀtheꢀproblemꢀ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alreadyꢀidentified.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076" y="1508723"/>
            <a:ext cx="479454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AreꢀyouꢀableꢀtoꢀgiveꢀtheꢀSolutionꢀinꢀnumericalꢀterms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8456" y="2156567"/>
            <a:ext cx="6171294" cy="620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MarketꢀSize-ꢀHowꢀbigꢀisꢀtheꢀmarketꢀsizeꢀinꢀnumericalꢀterms.ꢀHowꢀmuchꢀ</a:t>
            </a:r>
          </a:p>
          <a:p>
            <a:pPr marL="0" marR="0">
              <a:lnSpc>
                <a:spcPts val="1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revenueꢀaꢀbusinessꢀcanꢀpossiblyꢀgenerateꢀbyꢀsellingꢀtheirꢀproductꢀorꢀserviceꢀ</a:t>
            </a:r>
          </a:p>
          <a:p>
            <a:pPr marL="0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HHDHGU+ArialMT"/>
                <a:cs typeface="HHDHGU+ArialMT"/>
              </a:rPr>
              <a:t>inꢀaꢀspecificꢀmarket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2218440"/>
            <a:ext cx="2891581" cy="2251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HHDHGU+ArialMT"/>
                <a:cs typeface="HHDHGU+ArialMT"/>
              </a:rPr>
              <a:t>Reviewꢀtheꢀ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HHDHGU+ArialMT"/>
                <a:cs typeface="HHDHGU+ArialMT"/>
              </a:rPr>
              <a:t>Contentsꢀofꢀ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HHDHGU+ArialMT"/>
                <a:cs typeface="HHDHGU+ArialMT"/>
              </a:rPr>
              <a:t>theꢀPitchꢀ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HHDHGU+ArialMT"/>
                <a:cs typeface="HHDHGU+ArialMT"/>
              </a:rPr>
              <a:t>Deck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46076" y="2818119"/>
            <a:ext cx="5945981" cy="484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Howꢀdoesꢀyourꢀbusinessꢀmakeꢀmoney…DirectꢀSales,ꢀRoyalties,ꢀ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SubscriptionꢀModels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42266" y="3469388"/>
            <a:ext cx="5828239" cy="662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HHDHGU+ArialMT"/>
                <a:cs typeface="HHDHGU+ArialMT"/>
              </a:rPr>
              <a:t>ManagementꢀTeam-ꢀWhichꢀPeopleꢀinꢀtheꢀOrganizationꢀareꢀtasked/ꢀ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HHDHGU+ArialMT"/>
                <a:cs typeface="HHDHGU+ArialMT"/>
              </a:rPr>
              <a:t>responsibleꢀtoꢀexecuteꢀtheꢀbusiness,ꢀtheirꢀcapabilities(ꢀExperience,ꢀ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HHDHGU+ArialMT"/>
                <a:cs typeface="HHDHGU+ArialMT"/>
              </a:rPr>
              <a:t>qualification,ꢀtheirꢀrole)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46076" y="4127512"/>
            <a:ext cx="280660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Anyꢀaccomplishmentsꢀtoꢀdate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6076" y="4782210"/>
            <a:ext cx="167709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FinancialꢀModels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46076" y="5436907"/>
            <a:ext cx="5765700" cy="484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ExactꢀFinancingꢀNeeds-ꢀAfterꢀidentification,ꢀweꢀwillꢀproceedꢀtoꢀ</a:t>
            </a:r>
          </a:p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DHGU+ArialMT"/>
                <a:cs typeface="HHDHGU+ArialMT"/>
              </a:rPr>
              <a:t>structure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4040" y="4388278"/>
            <a:ext cx="4420304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f9f9f9"/>
                </a:solidFill>
                <a:latin typeface="TSHPAJ+Arial-BoldMT"/>
                <a:cs typeface="TSHPAJ+Arial-BoldMT"/>
              </a:rPr>
              <a:t>[Your</a:t>
            </a:r>
            <a:r>
              <a:rPr dirty="0" sz="3100" b="1">
                <a:solidFill>
                  <a:srgbClr val="f9f9f9"/>
                </a:solidFill>
                <a:latin typeface="TSHPAJ+Arial-BoldMT"/>
                <a:cs typeface="TSHPAJ+Arial-BoldMT"/>
              </a:rPr>
              <a:t> </a:t>
            </a:r>
            <a:r>
              <a:rPr dirty="0" sz="3100" spc="11" b="1">
                <a:solidFill>
                  <a:srgbClr val="f9f9f9"/>
                </a:solidFill>
                <a:latin typeface="TSHPAJ+Arial-BoldMT"/>
                <a:cs typeface="TSHPAJ+Arial-BoldMT"/>
              </a:rPr>
              <a:t>Company</a:t>
            </a:r>
            <a:r>
              <a:rPr dirty="0" sz="3100" b="1">
                <a:solidFill>
                  <a:srgbClr val="f9f9f9"/>
                </a:solidFill>
                <a:latin typeface="TSHPAJ+Arial-BoldMT"/>
                <a:cs typeface="TSHPAJ+Arial-BoldMT"/>
              </a:rPr>
              <a:t> </a:t>
            </a:r>
            <a:r>
              <a:rPr dirty="0" sz="3100" spc="12" b="1">
                <a:solidFill>
                  <a:srgbClr val="f9f9f9"/>
                </a:solidFill>
                <a:latin typeface="TSHPAJ+Arial-BoldMT"/>
                <a:cs typeface="TSHPAJ+Arial-BoldMT"/>
              </a:rPr>
              <a:t>Name]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4040" y="5002410"/>
            <a:ext cx="1858654" cy="36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9f9f9"/>
                </a:solidFill>
                <a:latin typeface="HHDHGU+ArialMT"/>
                <a:cs typeface="HHDHGU+ArialMT"/>
              </a:rPr>
              <a:t>[Yourꢀtagline]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6334" y="5302637"/>
            <a:ext cx="2500431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spc="10" u="sng">
                <a:solidFill>
                  <a:srgbClr val="e7e6e6"/>
                </a:solidFill>
                <a:latin typeface="HHDHGU+ArialMT"/>
                <a:cs typeface="HHDHGU+ArialMT"/>
                <a:hlinkClick r:id="rId3"/>
              </a:rPr>
              <a:t>email@company.com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5188" y="5428923"/>
            <a:ext cx="1503164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9f9f9"/>
                </a:solidFill>
                <a:latin typeface="HHDHGU+ArialMT"/>
                <a:cs typeface="HHDHGU+ArialMT"/>
              </a:rPr>
              <a:t>Nameꢀ|ꢀRole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68485" y="1480378"/>
            <a:ext cx="1737747" cy="956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0" b="1">
                <a:solidFill>
                  <a:srgbClr val="333333"/>
                </a:solidFill>
                <a:latin typeface="TSHPAJ+Arial-BoldMT"/>
                <a:cs typeface="TSHPAJ+Arial-BoldMT"/>
              </a:rPr>
              <a:t>The</a:t>
            </a:r>
          </a:p>
          <a:p>
            <a:pPr marL="0" marR="0">
              <a:lnSpc>
                <a:spcPts val="3485"/>
              </a:lnSpc>
              <a:spcBef>
                <a:spcPts val="208"/>
              </a:spcBef>
              <a:spcAft>
                <a:spcPts val="0"/>
              </a:spcAft>
            </a:pPr>
            <a:r>
              <a:rPr dirty="0" sz="3100" b="1">
                <a:solidFill>
                  <a:srgbClr val="333333"/>
                </a:solidFill>
                <a:latin typeface="TSHPAJ+Arial-BoldMT"/>
                <a:cs typeface="TSHPAJ+Arial-BoldMT"/>
              </a:rPr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8445" y="2780136"/>
            <a:ext cx="3364826" cy="603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1.Defineꢀtheꢀproblemꢀyouꢀareꢀ</a:t>
            </a:r>
          </a:p>
          <a:p>
            <a:pPr marL="0" marR="0">
              <a:lnSpc>
                <a:spcPts val="2145"/>
              </a:lnSpc>
              <a:spcBef>
                <a:spcPts val="159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lookingꢀꢀtoꢀsolve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8445" y="3555090"/>
            <a:ext cx="2768084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2.ꢀStateꢀproblemꢀClearly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0342" y="1209916"/>
            <a:ext cx="1736973" cy="48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f9f9f9"/>
                </a:solidFill>
                <a:latin typeface="TSHPAJ+Arial-BoldMT"/>
                <a:cs typeface="TSHPAJ+Arial-BoldMT"/>
              </a:rPr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6476" y="4437288"/>
            <a:ext cx="1839753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SpecializedꢀServices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1308" y="4656852"/>
            <a:ext cx="1748491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ProvidingꢀLinkages.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6130" y="4656852"/>
            <a:ext cx="2287130" cy="461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Productꢀmeetingꢀaꢀcertainꢀ</a:t>
            </a:r>
          </a:p>
          <a:p>
            <a:pPr marL="356393" marR="0">
              <a:lnSpc>
                <a:spcPts val="1608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450">
                <a:solidFill>
                  <a:srgbClr val="f9f9f9"/>
                </a:solidFill>
                <a:latin typeface="HHDHGU+ArialMT"/>
                <a:cs typeface="HHDHGU+ArialMT"/>
              </a:rPr>
              <a:t>needꢀandꢀmarketꢀ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1241" y="763843"/>
            <a:ext cx="4116913" cy="344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ffffff"/>
                </a:solidFill>
                <a:latin typeface="HHDHGU+ArialMT"/>
                <a:cs typeface="HHDHGU+ArialMT"/>
              </a:rPr>
              <a:t>Addꢀyourꢀshortꢀvideoꢀtoꢀthisꢀslide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87839" y="1436947"/>
            <a:ext cx="1473457" cy="956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8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0">
                <a:solidFill>
                  <a:srgbClr val="333333"/>
                </a:solidFill>
                <a:latin typeface="HHDHGU+ArialMT"/>
                <a:cs typeface="HHDHGU+ArialMT"/>
              </a:rPr>
              <a:t>Marketꢀ</a:t>
            </a:r>
          </a:p>
          <a:p>
            <a:pPr marL="0" marR="0">
              <a:lnSpc>
                <a:spcPts val="3485"/>
              </a:lnSpc>
              <a:spcBef>
                <a:spcPts val="208"/>
              </a:spcBef>
              <a:spcAft>
                <a:spcPts val="0"/>
              </a:spcAft>
            </a:pPr>
            <a:r>
              <a:rPr dirty="0" sz="3100">
                <a:solidFill>
                  <a:srgbClr val="333333"/>
                </a:solidFill>
                <a:latin typeface="HHDHGU+ArialMT"/>
                <a:cs typeface="HHDHGU+ArialMT"/>
              </a:rPr>
              <a:t>Size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1049" y="2620013"/>
            <a:ext cx="1900832" cy="603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Averageꢀsizeꢀofꢀ</a:t>
            </a:r>
          </a:p>
          <a:p>
            <a:pPr marL="0" marR="0">
              <a:lnSpc>
                <a:spcPts val="2145"/>
              </a:lnSpc>
              <a:spcBef>
                <a:spcPts val="159"/>
              </a:spcBef>
              <a:spcAft>
                <a:spcPts val="0"/>
              </a:spcAft>
            </a:pPr>
            <a:r>
              <a:rPr dirty="0" sz="1900" spc="10">
                <a:solidFill>
                  <a:srgbClr val="333333"/>
                </a:solidFill>
                <a:latin typeface="HHDHGU+ArialMT"/>
                <a:cs typeface="HHDHGU+ArialMT"/>
              </a:rPr>
              <a:t>Market.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1049" y="3497838"/>
            <a:ext cx="2253258" cy="603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IfꢀinꢀExportꢀ,ꢀdefineꢀ</a:t>
            </a:r>
          </a:p>
          <a:p>
            <a:pPr marL="0" marR="0">
              <a:lnSpc>
                <a:spcPts val="2145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theꢀmarketꢀSize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1049" y="4375661"/>
            <a:ext cx="2252900" cy="603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Whatꢀisꢀyourꢀshareꢀ</a:t>
            </a:r>
          </a:p>
          <a:p>
            <a:pPr marL="0" marR="0">
              <a:lnSpc>
                <a:spcPts val="2145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900">
                <a:solidFill>
                  <a:srgbClr val="333333"/>
                </a:solidFill>
                <a:latin typeface="HHDHGU+ArialMT"/>
                <a:cs typeface="HHDHGU+ArialMT"/>
              </a:rPr>
              <a:t>ofꢀthisꢀmarket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6488" y="5393988"/>
            <a:ext cx="3371663" cy="242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Source:</a:t>
            </a:r>
            <a:r>
              <a:rPr dirty="0" sz="1450" spc="38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Forrester</a:t>
            </a:r>
            <a:r>
              <a:rPr dirty="0" sz="1450" spc="38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/</a:t>
            </a:r>
            <a:r>
              <a:rPr dirty="0" sz="1450" spc="32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Gartner</a:t>
            </a:r>
            <a:r>
              <a:rPr dirty="0" sz="1450" spc="38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/</a:t>
            </a:r>
            <a:r>
              <a:rPr dirty="0" sz="1450" spc="32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your</a:t>
            </a:r>
            <a:r>
              <a:rPr dirty="0" sz="1450" spc="38">
                <a:solidFill>
                  <a:srgbClr val="333333"/>
                </a:solidFill>
                <a:latin typeface="OBEDRT+Arial-ItalicMT"/>
                <a:cs typeface="OBEDRT+Arial-ItalicMT"/>
              </a:rPr>
              <a:t> </a:t>
            </a:r>
            <a:r>
              <a:rPr dirty="0" sz="1450">
                <a:solidFill>
                  <a:srgbClr val="333333"/>
                </a:solidFill>
                <a:latin typeface="OBEDRT+Arial-ItalicMT"/>
                <a:cs typeface="OBEDRT+Arial-ItalicMT"/>
              </a:rPr>
              <a:t>Uncle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2022-06-30T07:37:40-05:00</dcterms:modified>
</cp:coreProperties>
</file>