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13"/>
  </p:notesMasterIdLst>
  <p:sldIdLst>
    <p:sldId id="256" r:id="rId2"/>
    <p:sldId id="446" r:id="rId3"/>
    <p:sldId id="453" r:id="rId4"/>
    <p:sldId id="459" r:id="rId5"/>
    <p:sldId id="454" r:id="rId6"/>
    <p:sldId id="455" r:id="rId7"/>
    <p:sldId id="258" r:id="rId8"/>
    <p:sldId id="461" r:id="rId9"/>
    <p:sldId id="462" r:id="rId10"/>
    <p:sldId id="257" r:id="rId11"/>
    <p:sldId id="456" r:id="rId12"/>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B0D07A-60F7-4CDA-A657-E71449110C03}">
          <p14:sldIdLst>
            <p14:sldId id="256"/>
            <p14:sldId id="446"/>
            <p14:sldId id="453"/>
            <p14:sldId id="459"/>
            <p14:sldId id="454"/>
            <p14:sldId id="455"/>
            <p14:sldId id="258"/>
            <p14:sldId id="461"/>
            <p14:sldId id="462"/>
            <p14:sldId id="257"/>
            <p14:sldId id="4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art Regional Consultants" initials="SRC" lastIdx="12" clrIdx="0">
    <p:extLst>
      <p:ext uri="{19B8F6BF-5375-455C-9EA6-DF929625EA0E}">
        <p15:presenceInfo xmlns:p15="http://schemas.microsoft.com/office/powerpoint/2012/main" userId="d2b63d1f59552e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8A"/>
    <a:srgbClr val="D6DCE5"/>
    <a:srgbClr val="FFFFFF"/>
    <a:srgbClr val="FDF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FAD80-9C31-4276-9C35-97EBF7D7E4D5}" v="131" dt="2022-04-14T05:37:59.196"/>
  </p1510:revLst>
</p1510:revInfo>
</file>

<file path=ppt/tableStyles.xml><?xml version="1.0" encoding="utf-8"?>
<a:tblStyleLst xmlns:a="http://schemas.openxmlformats.org/drawingml/2006/main" def="{90651C3A-4460-11DB-9652-00E08161165F}">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2673" autoAdjust="0"/>
  </p:normalViewPr>
  <p:slideViewPr>
    <p:cSldViewPr snapToGrid="0">
      <p:cViewPr varScale="1">
        <p:scale>
          <a:sx n="79" d="100"/>
          <a:sy n="79" d="100"/>
        </p:scale>
        <p:origin x="16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4ED7F-E5CA-4406-BBCC-DD4E3C14719E}" type="doc">
      <dgm:prSet loTypeId="urn:microsoft.com/office/officeart/2008/layout/LinedList" loCatId="list" qsTypeId="urn:microsoft.com/office/officeart/2005/8/quickstyle/simple2" qsCatId="simple" csTypeId="urn:microsoft.com/office/officeart/2005/8/colors/colorful3" csCatId="colorful" phldr="1"/>
      <dgm:spPr/>
      <dgm:t>
        <a:bodyPr/>
        <a:lstStyle/>
        <a:p>
          <a:endParaRPr lang="en-KE"/>
        </a:p>
      </dgm:t>
    </dgm:pt>
    <dgm:pt modelId="{E14269C7-2076-4B12-863E-51A2E143E9AD}">
      <dgm:prSet phldrT="[Text]"/>
      <dgm:spPr/>
      <dgm:t>
        <a:bodyPr/>
        <a:lstStyle/>
        <a:p>
          <a:r>
            <a:rPr lang="en-US" dirty="0"/>
            <a:t>Gap Analysis</a:t>
          </a:r>
          <a:endParaRPr lang="en-KE" dirty="0"/>
        </a:p>
      </dgm:t>
    </dgm:pt>
    <dgm:pt modelId="{1385B429-2F38-4A91-9AC3-5B3737EA2CB1}" type="parTrans" cxnId="{29EE98AC-32DB-400F-AAD6-5DD88544EB06}">
      <dgm:prSet/>
      <dgm:spPr/>
      <dgm:t>
        <a:bodyPr/>
        <a:lstStyle/>
        <a:p>
          <a:endParaRPr lang="en-KE"/>
        </a:p>
      </dgm:t>
    </dgm:pt>
    <dgm:pt modelId="{96A980BF-E147-4E59-8404-59CE74B6D5BA}" type="sibTrans" cxnId="{29EE98AC-32DB-400F-AAD6-5DD88544EB06}">
      <dgm:prSet/>
      <dgm:spPr/>
      <dgm:t>
        <a:bodyPr/>
        <a:lstStyle/>
        <a:p>
          <a:endParaRPr lang="en-KE"/>
        </a:p>
      </dgm:t>
    </dgm:pt>
    <dgm:pt modelId="{8121A12E-F0B8-4093-ADE8-A7710D6B498B}">
      <dgm:prSet/>
      <dgm:spPr/>
      <dgm:t>
        <a:bodyPr/>
        <a:lstStyle/>
        <a:p>
          <a:r>
            <a:rPr lang="en-GB" dirty="0"/>
            <a:t>Fundamentals of Financing</a:t>
          </a:r>
        </a:p>
      </dgm:t>
    </dgm:pt>
    <dgm:pt modelId="{A2EF8560-801F-414B-B64D-D457E19C4D5E}" type="parTrans" cxnId="{585C4E6C-FA56-4DF5-93E8-EFF111B13A42}">
      <dgm:prSet/>
      <dgm:spPr/>
      <dgm:t>
        <a:bodyPr/>
        <a:lstStyle/>
        <a:p>
          <a:endParaRPr lang="en-KE"/>
        </a:p>
      </dgm:t>
    </dgm:pt>
    <dgm:pt modelId="{25A51378-E85C-4B9A-BABF-F8EDB8A94ECA}" type="sibTrans" cxnId="{585C4E6C-FA56-4DF5-93E8-EFF111B13A42}">
      <dgm:prSet/>
      <dgm:spPr/>
      <dgm:t>
        <a:bodyPr/>
        <a:lstStyle/>
        <a:p>
          <a:endParaRPr lang="en-KE"/>
        </a:p>
      </dgm:t>
    </dgm:pt>
    <dgm:pt modelId="{F576AAC3-CC21-40BA-9152-04ED1AA0C626}">
      <dgm:prSet/>
      <dgm:spPr/>
      <dgm:t>
        <a:bodyPr/>
        <a:lstStyle/>
        <a:p>
          <a:r>
            <a:rPr lang="en-GB" dirty="0"/>
            <a:t>Financing for Manufacturers of Natural Products</a:t>
          </a:r>
        </a:p>
      </dgm:t>
    </dgm:pt>
    <dgm:pt modelId="{06D1B1DF-1557-43D8-98D0-F81BF72F13EE}" type="parTrans" cxnId="{E66E1573-7458-46D0-8F57-39E49E6E923E}">
      <dgm:prSet/>
      <dgm:spPr/>
      <dgm:t>
        <a:bodyPr/>
        <a:lstStyle/>
        <a:p>
          <a:endParaRPr lang="en-KE"/>
        </a:p>
      </dgm:t>
    </dgm:pt>
    <dgm:pt modelId="{5C51C40B-FAB7-4B67-AEF5-EC4DAD3533F9}" type="sibTrans" cxnId="{E66E1573-7458-46D0-8F57-39E49E6E923E}">
      <dgm:prSet/>
      <dgm:spPr/>
      <dgm:t>
        <a:bodyPr/>
        <a:lstStyle/>
        <a:p>
          <a:endParaRPr lang="en-KE"/>
        </a:p>
      </dgm:t>
    </dgm:pt>
    <dgm:pt modelId="{8E8A0AA0-E288-49B8-800A-62FD7630E171}">
      <dgm:prSet/>
      <dgm:spPr/>
      <dgm:t>
        <a:bodyPr/>
        <a:lstStyle/>
        <a:p>
          <a:r>
            <a:rPr lang="en-GB" dirty="0"/>
            <a:t>Pitch Deck Preparation</a:t>
          </a:r>
        </a:p>
      </dgm:t>
    </dgm:pt>
    <dgm:pt modelId="{62C2AC07-8274-4B48-8D25-E57C7B9DF844}" type="parTrans" cxnId="{B624FEE5-A185-449C-B9F6-0D5CEB116D97}">
      <dgm:prSet/>
      <dgm:spPr/>
      <dgm:t>
        <a:bodyPr/>
        <a:lstStyle/>
        <a:p>
          <a:endParaRPr lang="en-KE"/>
        </a:p>
      </dgm:t>
    </dgm:pt>
    <dgm:pt modelId="{3F00FF3E-9720-49E4-A218-08C72F33D624}" type="sibTrans" cxnId="{B624FEE5-A185-449C-B9F6-0D5CEB116D97}">
      <dgm:prSet/>
      <dgm:spPr/>
      <dgm:t>
        <a:bodyPr/>
        <a:lstStyle/>
        <a:p>
          <a:endParaRPr lang="en-KE"/>
        </a:p>
      </dgm:t>
    </dgm:pt>
    <dgm:pt modelId="{07158B66-22BF-427F-8840-B4F696DCB210}">
      <dgm:prSet/>
      <dgm:spPr/>
      <dgm:t>
        <a:bodyPr/>
        <a:lstStyle/>
        <a:p>
          <a:r>
            <a:rPr lang="en-US" dirty="0"/>
            <a:t>Review, Q&amp;A</a:t>
          </a:r>
          <a:endParaRPr lang="en-KE" dirty="0"/>
        </a:p>
      </dgm:t>
    </dgm:pt>
    <dgm:pt modelId="{843C1530-5FAD-49EF-B1AB-A0F5B098C729}" type="parTrans" cxnId="{27E80531-19DF-4E33-8853-C92A5D8D4460}">
      <dgm:prSet/>
      <dgm:spPr/>
      <dgm:t>
        <a:bodyPr/>
        <a:lstStyle/>
        <a:p>
          <a:endParaRPr lang="en-KE"/>
        </a:p>
      </dgm:t>
    </dgm:pt>
    <dgm:pt modelId="{8EA8B407-774B-4A72-8F34-88350A09E078}" type="sibTrans" cxnId="{27E80531-19DF-4E33-8853-C92A5D8D4460}">
      <dgm:prSet/>
      <dgm:spPr/>
      <dgm:t>
        <a:bodyPr/>
        <a:lstStyle/>
        <a:p>
          <a:endParaRPr lang="en-KE"/>
        </a:p>
      </dgm:t>
    </dgm:pt>
    <dgm:pt modelId="{7139B228-87D7-417B-99AC-43160FCF927E}" type="pres">
      <dgm:prSet presAssocID="{CCC4ED7F-E5CA-4406-BBCC-DD4E3C14719E}" presName="vert0" presStyleCnt="0">
        <dgm:presLayoutVars>
          <dgm:dir/>
          <dgm:animOne val="branch"/>
          <dgm:animLvl val="lvl"/>
        </dgm:presLayoutVars>
      </dgm:prSet>
      <dgm:spPr/>
    </dgm:pt>
    <dgm:pt modelId="{2543B248-BDCE-4996-A8D1-A41D82DAA307}" type="pres">
      <dgm:prSet presAssocID="{E14269C7-2076-4B12-863E-51A2E143E9AD}" presName="thickLine" presStyleLbl="alignNode1" presStyleIdx="0" presStyleCnt="5"/>
      <dgm:spPr/>
    </dgm:pt>
    <dgm:pt modelId="{D289CEFA-D5A3-4042-A7BE-E960F11E66D3}" type="pres">
      <dgm:prSet presAssocID="{E14269C7-2076-4B12-863E-51A2E143E9AD}" presName="horz1" presStyleCnt="0"/>
      <dgm:spPr/>
    </dgm:pt>
    <dgm:pt modelId="{EEA3D5C3-430F-452C-8735-22E578E7EDDA}" type="pres">
      <dgm:prSet presAssocID="{E14269C7-2076-4B12-863E-51A2E143E9AD}" presName="tx1" presStyleLbl="revTx" presStyleIdx="0" presStyleCnt="5"/>
      <dgm:spPr/>
    </dgm:pt>
    <dgm:pt modelId="{A13BA850-6C05-4498-903D-B83E21A6ACC1}" type="pres">
      <dgm:prSet presAssocID="{E14269C7-2076-4B12-863E-51A2E143E9AD}" presName="vert1" presStyleCnt="0"/>
      <dgm:spPr/>
    </dgm:pt>
    <dgm:pt modelId="{A9432724-51F1-4048-9413-EAAA1779B846}" type="pres">
      <dgm:prSet presAssocID="{8121A12E-F0B8-4093-ADE8-A7710D6B498B}" presName="thickLine" presStyleLbl="alignNode1" presStyleIdx="1" presStyleCnt="5"/>
      <dgm:spPr/>
    </dgm:pt>
    <dgm:pt modelId="{A1FB1A8D-84A5-4489-86CB-99482BB08AED}" type="pres">
      <dgm:prSet presAssocID="{8121A12E-F0B8-4093-ADE8-A7710D6B498B}" presName="horz1" presStyleCnt="0"/>
      <dgm:spPr/>
    </dgm:pt>
    <dgm:pt modelId="{F2036DCF-3AE4-4304-AEF5-8B062B1090D8}" type="pres">
      <dgm:prSet presAssocID="{8121A12E-F0B8-4093-ADE8-A7710D6B498B}" presName="tx1" presStyleLbl="revTx" presStyleIdx="1" presStyleCnt="5"/>
      <dgm:spPr/>
    </dgm:pt>
    <dgm:pt modelId="{C7274ED0-D1DB-40A0-ACF8-C9B189AFF6B3}" type="pres">
      <dgm:prSet presAssocID="{8121A12E-F0B8-4093-ADE8-A7710D6B498B}" presName="vert1" presStyleCnt="0"/>
      <dgm:spPr/>
    </dgm:pt>
    <dgm:pt modelId="{F8E059F4-2CAC-4EFE-926A-7B75180A5C82}" type="pres">
      <dgm:prSet presAssocID="{F576AAC3-CC21-40BA-9152-04ED1AA0C626}" presName="thickLine" presStyleLbl="alignNode1" presStyleIdx="2" presStyleCnt="5"/>
      <dgm:spPr/>
    </dgm:pt>
    <dgm:pt modelId="{83934EBB-BD1D-4209-97C8-7A520E3D14B6}" type="pres">
      <dgm:prSet presAssocID="{F576AAC3-CC21-40BA-9152-04ED1AA0C626}" presName="horz1" presStyleCnt="0"/>
      <dgm:spPr/>
    </dgm:pt>
    <dgm:pt modelId="{7FE6F01A-F718-4F5F-ABE3-DAA8E56845DF}" type="pres">
      <dgm:prSet presAssocID="{F576AAC3-CC21-40BA-9152-04ED1AA0C626}" presName="tx1" presStyleLbl="revTx" presStyleIdx="2" presStyleCnt="5"/>
      <dgm:spPr/>
    </dgm:pt>
    <dgm:pt modelId="{36A92BE6-30C6-4D84-923C-70A7BE48961A}" type="pres">
      <dgm:prSet presAssocID="{F576AAC3-CC21-40BA-9152-04ED1AA0C626}" presName="vert1" presStyleCnt="0"/>
      <dgm:spPr/>
    </dgm:pt>
    <dgm:pt modelId="{B211D621-75FB-40CF-B491-ACE941F602DA}" type="pres">
      <dgm:prSet presAssocID="{8E8A0AA0-E288-49B8-800A-62FD7630E171}" presName="thickLine" presStyleLbl="alignNode1" presStyleIdx="3" presStyleCnt="5"/>
      <dgm:spPr/>
    </dgm:pt>
    <dgm:pt modelId="{2C3EB3DA-584B-4F47-A4FF-2A735BE59521}" type="pres">
      <dgm:prSet presAssocID="{8E8A0AA0-E288-49B8-800A-62FD7630E171}" presName="horz1" presStyleCnt="0"/>
      <dgm:spPr/>
    </dgm:pt>
    <dgm:pt modelId="{471CF542-47A7-4DA5-A7BE-70F2C3C361FA}" type="pres">
      <dgm:prSet presAssocID="{8E8A0AA0-E288-49B8-800A-62FD7630E171}" presName="tx1" presStyleLbl="revTx" presStyleIdx="3" presStyleCnt="5"/>
      <dgm:spPr/>
    </dgm:pt>
    <dgm:pt modelId="{064DF5F7-3CE5-4711-8413-5F58676639A3}" type="pres">
      <dgm:prSet presAssocID="{8E8A0AA0-E288-49B8-800A-62FD7630E171}" presName="vert1" presStyleCnt="0"/>
      <dgm:spPr/>
    </dgm:pt>
    <dgm:pt modelId="{07D467EA-9053-484E-99F6-6E3A9C55C0EB}" type="pres">
      <dgm:prSet presAssocID="{07158B66-22BF-427F-8840-B4F696DCB210}" presName="thickLine" presStyleLbl="alignNode1" presStyleIdx="4" presStyleCnt="5"/>
      <dgm:spPr/>
    </dgm:pt>
    <dgm:pt modelId="{C12CAE43-8228-46FE-BC6F-A964FA5BE118}" type="pres">
      <dgm:prSet presAssocID="{07158B66-22BF-427F-8840-B4F696DCB210}" presName="horz1" presStyleCnt="0"/>
      <dgm:spPr/>
    </dgm:pt>
    <dgm:pt modelId="{015390E3-C37F-46F6-A8EA-43476BE85A17}" type="pres">
      <dgm:prSet presAssocID="{07158B66-22BF-427F-8840-B4F696DCB210}" presName="tx1" presStyleLbl="revTx" presStyleIdx="4" presStyleCnt="5"/>
      <dgm:spPr/>
    </dgm:pt>
    <dgm:pt modelId="{7C8D091B-FD1E-4ECE-8D1D-0262923E0142}" type="pres">
      <dgm:prSet presAssocID="{07158B66-22BF-427F-8840-B4F696DCB210}" presName="vert1" presStyleCnt="0"/>
      <dgm:spPr/>
    </dgm:pt>
  </dgm:ptLst>
  <dgm:cxnLst>
    <dgm:cxn modelId="{27E80531-19DF-4E33-8853-C92A5D8D4460}" srcId="{CCC4ED7F-E5CA-4406-BBCC-DD4E3C14719E}" destId="{07158B66-22BF-427F-8840-B4F696DCB210}" srcOrd="4" destOrd="0" parTransId="{843C1530-5FAD-49EF-B1AB-A0F5B098C729}" sibTransId="{8EA8B407-774B-4A72-8F34-88350A09E078}"/>
    <dgm:cxn modelId="{8F9F6B35-17C0-42A4-B7AA-7C389E6FB5DD}" type="presOf" srcId="{07158B66-22BF-427F-8840-B4F696DCB210}" destId="{015390E3-C37F-46F6-A8EA-43476BE85A17}" srcOrd="0" destOrd="0" presId="urn:microsoft.com/office/officeart/2008/layout/LinedList"/>
    <dgm:cxn modelId="{585C4E6C-FA56-4DF5-93E8-EFF111B13A42}" srcId="{CCC4ED7F-E5CA-4406-BBCC-DD4E3C14719E}" destId="{8121A12E-F0B8-4093-ADE8-A7710D6B498B}" srcOrd="1" destOrd="0" parTransId="{A2EF8560-801F-414B-B64D-D457E19C4D5E}" sibTransId="{25A51378-E85C-4B9A-BABF-F8EDB8A94ECA}"/>
    <dgm:cxn modelId="{6F97806D-B9A7-4275-8FDC-2A9FA79C21DB}" type="presOf" srcId="{8121A12E-F0B8-4093-ADE8-A7710D6B498B}" destId="{F2036DCF-3AE4-4304-AEF5-8B062B1090D8}" srcOrd="0" destOrd="0" presId="urn:microsoft.com/office/officeart/2008/layout/LinedList"/>
    <dgm:cxn modelId="{E66E1573-7458-46D0-8F57-39E49E6E923E}" srcId="{CCC4ED7F-E5CA-4406-BBCC-DD4E3C14719E}" destId="{F576AAC3-CC21-40BA-9152-04ED1AA0C626}" srcOrd="2" destOrd="0" parTransId="{06D1B1DF-1557-43D8-98D0-F81BF72F13EE}" sibTransId="{5C51C40B-FAB7-4B67-AEF5-EC4DAD3533F9}"/>
    <dgm:cxn modelId="{6F56D053-3DBA-4AC1-9F6F-5F08649B920E}" type="presOf" srcId="{E14269C7-2076-4B12-863E-51A2E143E9AD}" destId="{EEA3D5C3-430F-452C-8735-22E578E7EDDA}" srcOrd="0" destOrd="0" presId="urn:microsoft.com/office/officeart/2008/layout/LinedList"/>
    <dgm:cxn modelId="{2075ABA6-25FD-4928-B063-99CAD9EC6D29}" type="presOf" srcId="{8E8A0AA0-E288-49B8-800A-62FD7630E171}" destId="{471CF542-47A7-4DA5-A7BE-70F2C3C361FA}" srcOrd="0" destOrd="0" presId="urn:microsoft.com/office/officeart/2008/layout/LinedList"/>
    <dgm:cxn modelId="{29EE98AC-32DB-400F-AAD6-5DD88544EB06}" srcId="{CCC4ED7F-E5CA-4406-BBCC-DD4E3C14719E}" destId="{E14269C7-2076-4B12-863E-51A2E143E9AD}" srcOrd="0" destOrd="0" parTransId="{1385B429-2F38-4A91-9AC3-5B3737EA2CB1}" sibTransId="{96A980BF-E147-4E59-8404-59CE74B6D5BA}"/>
    <dgm:cxn modelId="{78E18ED3-CF41-492E-9A08-61552D718AC7}" type="presOf" srcId="{F576AAC3-CC21-40BA-9152-04ED1AA0C626}" destId="{7FE6F01A-F718-4F5F-ABE3-DAA8E56845DF}" srcOrd="0" destOrd="0" presId="urn:microsoft.com/office/officeart/2008/layout/LinedList"/>
    <dgm:cxn modelId="{B624FEE5-A185-449C-B9F6-0D5CEB116D97}" srcId="{CCC4ED7F-E5CA-4406-BBCC-DD4E3C14719E}" destId="{8E8A0AA0-E288-49B8-800A-62FD7630E171}" srcOrd="3" destOrd="0" parTransId="{62C2AC07-8274-4B48-8D25-E57C7B9DF844}" sibTransId="{3F00FF3E-9720-49E4-A218-08C72F33D624}"/>
    <dgm:cxn modelId="{07A5F2FE-B0FF-4FB3-BC16-C59AF513AE95}" type="presOf" srcId="{CCC4ED7F-E5CA-4406-BBCC-DD4E3C14719E}" destId="{7139B228-87D7-417B-99AC-43160FCF927E}" srcOrd="0" destOrd="0" presId="urn:microsoft.com/office/officeart/2008/layout/LinedList"/>
    <dgm:cxn modelId="{5DF1CEBD-DDDC-48C1-AADE-3FB8018D6FB1}" type="presParOf" srcId="{7139B228-87D7-417B-99AC-43160FCF927E}" destId="{2543B248-BDCE-4996-A8D1-A41D82DAA307}" srcOrd="0" destOrd="0" presId="urn:microsoft.com/office/officeart/2008/layout/LinedList"/>
    <dgm:cxn modelId="{BCF08A51-2948-4B88-A67B-DC006E2CF158}" type="presParOf" srcId="{7139B228-87D7-417B-99AC-43160FCF927E}" destId="{D289CEFA-D5A3-4042-A7BE-E960F11E66D3}" srcOrd="1" destOrd="0" presId="urn:microsoft.com/office/officeart/2008/layout/LinedList"/>
    <dgm:cxn modelId="{0904219E-BC5F-4215-804A-86DF42EB0D4F}" type="presParOf" srcId="{D289CEFA-D5A3-4042-A7BE-E960F11E66D3}" destId="{EEA3D5C3-430F-452C-8735-22E578E7EDDA}" srcOrd="0" destOrd="0" presId="urn:microsoft.com/office/officeart/2008/layout/LinedList"/>
    <dgm:cxn modelId="{805BAFCA-4035-4D46-9FD8-4BA548409799}" type="presParOf" srcId="{D289CEFA-D5A3-4042-A7BE-E960F11E66D3}" destId="{A13BA850-6C05-4498-903D-B83E21A6ACC1}" srcOrd="1" destOrd="0" presId="urn:microsoft.com/office/officeart/2008/layout/LinedList"/>
    <dgm:cxn modelId="{174A3CD8-6328-4CBA-B2C8-31D2D64DAADD}" type="presParOf" srcId="{7139B228-87D7-417B-99AC-43160FCF927E}" destId="{A9432724-51F1-4048-9413-EAAA1779B846}" srcOrd="2" destOrd="0" presId="urn:microsoft.com/office/officeart/2008/layout/LinedList"/>
    <dgm:cxn modelId="{67D8C018-1413-400E-A1EC-DF64FC49B4B2}" type="presParOf" srcId="{7139B228-87D7-417B-99AC-43160FCF927E}" destId="{A1FB1A8D-84A5-4489-86CB-99482BB08AED}" srcOrd="3" destOrd="0" presId="urn:microsoft.com/office/officeart/2008/layout/LinedList"/>
    <dgm:cxn modelId="{16F072AF-0C74-49DB-B967-415788DFC505}" type="presParOf" srcId="{A1FB1A8D-84A5-4489-86CB-99482BB08AED}" destId="{F2036DCF-3AE4-4304-AEF5-8B062B1090D8}" srcOrd="0" destOrd="0" presId="urn:microsoft.com/office/officeart/2008/layout/LinedList"/>
    <dgm:cxn modelId="{AB31C0CA-A566-4699-8B86-87DA0C6550A9}" type="presParOf" srcId="{A1FB1A8D-84A5-4489-86CB-99482BB08AED}" destId="{C7274ED0-D1DB-40A0-ACF8-C9B189AFF6B3}" srcOrd="1" destOrd="0" presId="urn:microsoft.com/office/officeart/2008/layout/LinedList"/>
    <dgm:cxn modelId="{EF74E5FF-2629-4D5C-AB5E-756AA64C57AB}" type="presParOf" srcId="{7139B228-87D7-417B-99AC-43160FCF927E}" destId="{F8E059F4-2CAC-4EFE-926A-7B75180A5C82}" srcOrd="4" destOrd="0" presId="urn:microsoft.com/office/officeart/2008/layout/LinedList"/>
    <dgm:cxn modelId="{D7A0544B-1CD8-402A-87E9-EBE5CC56C9D5}" type="presParOf" srcId="{7139B228-87D7-417B-99AC-43160FCF927E}" destId="{83934EBB-BD1D-4209-97C8-7A520E3D14B6}" srcOrd="5" destOrd="0" presId="urn:microsoft.com/office/officeart/2008/layout/LinedList"/>
    <dgm:cxn modelId="{0AE5F918-D44C-4B8E-AE54-E640C9C3700F}" type="presParOf" srcId="{83934EBB-BD1D-4209-97C8-7A520E3D14B6}" destId="{7FE6F01A-F718-4F5F-ABE3-DAA8E56845DF}" srcOrd="0" destOrd="0" presId="urn:microsoft.com/office/officeart/2008/layout/LinedList"/>
    <dgm:cxn modelId="{32142DFB-FBD6-41D1-BB8C-6E84588AE76F}" type="presParOf" srcId="{83934EBB-BD1D-4209-97C8-7A520E3D14B6}" destId="{36A92BE6-30C6-4D84-923C-70A7BE48961A}" srcOrd="1" destOrd="0" presId="urn:microsoft.com/office/officeart/2008/layout/LinedList"/>
    <dgm:cxn modelId="{BA571209-4493-45B5-95E3-325471FAA80A}" type="presParOf" srcId="{7139B228-87D7-417B-99AC-43160FCF927E}" destId="{B211D621-75FB-40CF-B491-ACE941F602DA}" srcOrd="6" destOrd="0" presId="urn:microsoft.com/office/officeart/2008/layout/LinedList"/>
    <dgm:cxn modelId="{9FE45D0C-D6E8-416D-BAC5-C1618C63D828}" type="presParOf" srcId="{7139B228-87D7-417B-99AC-43160FCF927E}" destId="{2C3EB3DA-584B-4F47-A4FF-2A735BE59521}" srcOrd="7" destOrd="0" presId="urn:microsoft.com/office/officeart/2008/layout/LinedList"/>
    <dgm:cxn modelId="{5A0E6779-B835-4D3F-90BC-FA097DF73641}" type="presParOf" srcId="{2C3EB3DA-584B-4F47-A4FF-2A735BE59521}" destId="{471CF542-47A7-4DA5-A7BE-70F2C3C361FA}" srcOrd="0" destOrd="0" presId="urn:microsoft.com/office/officeart/2008/layout/LinedList"/>
    <dgm:cxn modelId="{DFF91BE1-02A7-49B9-919B-63C776A11573}" type="presParOf" srcId="{2C3EB3DA-584B-4F47-A4FF-2A735BE59521}" destId="{064DF5F7-3CE5-4711-8413-5F58676639A3}" srcOrd="1" destOrd="0" presId="urn:microsoft.com/office/officeart/2008/layout/LinedList"/>
    <dgm:cxn modelId="{A65FAEE4-9ACA-4B4A-8A72-6C0E8BE02CC5}" type="presParOf" srcId="{7139B228-87D7-417B-99AC-43160FCF927E}" destId="{07D467EA-9053-484E-99F6-6E3A9C55C0EB}" srcOrd="8" destOrd="0" presId="urn:microsoft.com/office/officeart/2008/layout/LinedList"/>
    <dgm:cxn modelId="{D6F4664A-5C25-4D59-95E2-D975173B85EE}" type="presParOf" srcId="{7139B228-87D7-417B-99AC-43160FCF927E}" destId="{C12CAE43-8228-46FE-BC6F-A964FA5BE118}" srcOrd="9" destOrd="0" presId="urn:microsoft.com/office/officeart/2008/layout/LinedList"/>
    <dgm:cxn modelId="{05C1B9F8-5362-48F7-9501-87F16D1BD83C}" type="presParOf" srcId="{C12CAE43-8228-46FE-BC6F-A964FA5BE118}" destId="{015390E3-C37F-46F6-A8EA-43476BE85A17}" srcOrd="0" destOrd="0" presId="urn:microsoft.com/office/officeart/2008/layout/LinedList"/>
    <dgm:cxn modelId="{E0DB11BC-2C41-4A2D-94EC-D56CE252C59E}" type="presParOf" srcId="{C12CAE43-8228-46FE-BC6F-A964FA5BE118}" destId="{7C8D091B-FD1E-4ECE-8D1D-0262923E014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AB090-F0BE-4DE9-8E03-9E12F41A0A0C}" type="doc">
      <dgm:prSet loTypeId="urn:microsoft.com/office/officeart/2018/2/layout/IconVerticalSolidList" loCatId="icon" qsTypeId="urn:microsoft.com/office/officeart/2005/8/quickstyle/simple2" qsCatId="simple" csTypeId="urn:microsoft.com/office/officeart/2005/8/colors/colorful3" csCatId="colorful" phldr="1"/>
      <dgm:spPr/>
      <dgm:t>
        <a:bodyPr/>
        <a:lstStyle/>
        <a:p>
          <a:endParaRPr lang="en-KE"/>
        </a:p>
      </dgm:t>
    </dgm:pt>
    <dgm:pt modelId="{15F9A0F7-D97F-423A-A2CA-A99CB924EB8E}">
      <dgm:prSet phldrT="[Text]"/>
      <dgm:spPr/>
      <dgm:t>
        <a:bodyPr/>
        <a:lstStyle/>
        <a:p>
          <a:pPr>
            <a:lnSpc>
              <a:spcPct val="100000"/>
            </a:lnSpc>
          </a:pPr>
          <a:r>
            <a:rPr lang="en-GB" dirty="0"/>
            <a:t>Identification of Industry Categories</a:t>
          </a:r>
          <a:endParaRPr lang="en-KE" dirty="0"/>
        </a:p>
      </dgm:t>
    </dgm:pt>
    <dgm:pt modelId="{6A9E37BA-FF82-4183-ACE0-82F56B40590A}" type="parTrans" cxnId="{E15285E4-4770-4700-B7B0-7CC78A88E015}">
      <dgm:prSet/>
      <dgm:spPr/>
      <dgm:t>
        <a:bodyPr/>
        <a:lstStyle/>
        <a:p>
          <a:endParaRPr lang="en-KE"/>
        </a:p>
      </dgm:t>
    </dgm:pt>
    <dgm:pt modelId="{5E763CD3-3514-4F6C-9261-523496A74149}" type="sibTrans" cxnId="{E15285E4-4770-4700-B7B0-7CC78A88E015}">
      <dgm:prSet/>
      <dgm:spPr/>
      <dgm:t>
        <a:bodyPr/>
        <a:lstStyle/>
        <a:p>
          <a:endParaRPr lang="en-KE"/>
        </a:p>
      </dgm:t>
    </dgm:pt>
    <dgm:pt modelId="{354C59BE-4C5C-4F7A-B0BF-8FDF1CD27EBD}">
      <dgm:prSet/>
      <dgm:spPr/>
      <dgm:t>
        <a:bodyPr/>
        <a:lstStyle/>
        <a:p>
          <a:pPr>
            <a:lnSpc>
              <a:spcPct val="100000"/>
            </a:lnSpc>
          </a:pPr>
          <a:r>
            <a:rPr lang="en-GB" dirty="0"/>
            <a:t>There is need to identify the categories of the Industry , in order to understand the financing need, time of financing and understand the general cash cycle</a:t>
          </a:r>
          <a:endParaRPr lang="en-KE" dirty="0"/>
        </a:p>
      </dgm:t>
    </dgm:pt>
    <dgm:pt modelId="{92F47BC2-DE10-4A4F-9147-A24DFA424CCA}" type="parTrans" cxnId="{5BED2E5E-C5C2-4448-9C8B-BEC4D4653BDB}">
      <dgm:prSet/>
      <dgm:spPr/>
      <dgm:t>
        <a:bodyPr/>
        <a:lstStyle/>
        <a:p>
          <a:endParaRPr lang="en-KE"/>
        </a:p>
      </dgm:t>
    </dgm:pt>
    <dgm:pt modelId="{D2AE5211-81CB-44EC-8537-1C805DA7A514}" type="sibTrans" cxnId="{5BED2E5E-C5C2-4448-9C8B-BEC4D4653BDB}">
      <dgm:prSet/>
      <dgm:spPr/>
      <dgm:t>
        <a:bodyPr/>
        <a:lstStyle/>
        <a:p>
          <a:endParaRPr lang="en-KE"/>
        </a:p>
      </dgm:t>
    </dgm:pt>
    <dgm:pt modelId="{8EC3C1DA-81F0-4C78-85B6-54E2285BD260}">
      <dgm:prSet/>
      <dgm:spPr/>
      <dgm:t>
        <a:bodyPr/>
        <a:lstStyle/>
        <a:p>
          <a:pPr>
            <a:lnSpc>
              <a:spcPct val="100000"/>
            </a:lnSpc>
          </a:pPr>
          <a:r>
            <a:rPr lang="en-GB"/>
            <a:t>Growth , Harvest , Manufacturing</a:t>
          </a:r>
          <a:endParaRPr lang="en-KE"/>
        </a:p>
      </dgm:t>
    </dgm:pt>
    <dgm:pt modelId="{7727F4D7-BCD2-43D6-9CFE-D493722F3F16}" type="parTrans" cxnId="{1B403BA3-C01A-4A05-9C17-6D9B2AE92D40}">
      <dgm:prSet/>
      <dgm:spPr/>
      <dgm:t>
        <a:bodyPr/>
        <a:lstStyle/>
        <a:p>
          <a:endParaRPr lang="en-KE"/>
        </a:p>
      </dgm:t>
    </dgm:pt>
    <dgm:pt modelId="{1A773CF8-56BF-4FE0-978E-E30881937740}" type="sibTrans" cxnId="{1B403BA3-C01A-4A05-9C17-6D9B2AE92D40}">
      <dgm:prSet/>
      <dgm:spPr/>
      <dgm:t>
        <a:bodyPr/>
        <a:lstStyle/>
        <a:p>
          <a:endParaRPr lang="en-KE"/>
        </a:p>
      </dgm:t>
    </dgm:pt>
    <dgm:pt modelId="{6D807702-252D-41D3-A7C0-6ECE0798BACB}">
      <dgm:prSet/>
      <dgm:spPr/>
      <dgm:t>
        <a:bodyPr/>
        <a:lstStyle/>
        <a:p>
          <a:pPr>
            <a:lnSpc>
              <a:spcPct val="100000"/>
            </a:lnSpc>
          </a:pPr>
          <a:r>
            <a:rPr lang="en-GB"/>
            <a:t>Growth of the Actual Raw Material</a:t>
          </a:r>
          <a:endParaRPr lang="en-KE"/>
        </a:p>
      </dgm:t>
    </dgm:pt>
    <dgm:pt modelId="{0464DAA8-0033-4A49-8063-0B8E68DDC5EE}" type="parTrans" cxnId="{201251E0-D57D-4A41-B6A2-75FCBE3C6D7E}">
      <dgm:prSet/>
      <dgm:spPr/>
      <dgm:t>
        <a:bodyPr/>
        <a:lstStyle/>
        <a:p>
          <a:endParaRPr lang="en-KE"/>
        </a:p>
      </dgm:t>
    </dgm:pt>
    <dgm:pt modelId="{5C93D0F6-ADBC-44DE-BDA6-52A0F15496A3}" type="sibTrans" cxnId="{201251E0-D57D-4A41-B6A2-75FCBE3C6D7E}">
      <dgm:prSet/>
      <dgm:spPr/>
      <dgm:t>
        <a:bodyPr/>
        <a:lstStyle/>
        <a:p>
          <a:endParaRPr lang="en-KE"/>
        </a:p>
      </dgm:t>
    </dgm:pt>
    <dgm:pt modelId="{D61AB368-16A4-4B31-8519-CFA9501BF904}">
      <dgm:prSet/>
      <dgm:spPr/>
      <dgm:t>
        <a:bodyPr/>
        <a:lstStyle/>
        <a:p>
          <a:pPr>
            <a:lnSpc>
              <a:spcPct val="100000"/>
            </a:lnSpc>
          </a:pPr>
          <a:r>
            <a:rPr lang="en-GB"/>
            <a:t>Period of Growth</a:t>
          </a:r>
          <a:endParaRPr lang="en-KE"/>
        </a:p>
      </dgm:t>
    </dgm:pt>
    <dgm:pt modelId="{1381EE6E-F4BD-4233-BD1E-173CE261B26C}" type="parTrans" cxnId="{0CE90169-3735-47D9-8BE5-44E8F9FE7C7E}">
      <dgm:prSet/>
      <dgm:spPr/>
      <dgm:t>
        <a:bodyPr/>
        <a:lstStyle/>
        <a:p>
          <a:endParaRPr lang="en-KE"/>
        </a:p>
      </dgm:t>
    </dgm:pt>
    <dgm:pt modelId="{6D692484-D58A-420E-9D1B-C48C4B0D7BCD}" type="sibTrans" cxnId="{0CE90169-3735-47D9-8BE5-44E8F9FE7C7E}">
      <dgm:prSet/>
      <dgm:spPr/>
      <dgm:t>
        <a:bodyPr/>
        <a:lstStyle/>
        <a:p>
          <a:endParaRPr lang="en-KE"/>
        </a:p>
      </dgm:t>
    </dgm:pt>
    <dgm:pt modelId="{872D75B7-1180-4242-91F1-662C3F2788DE}">
      <dgm:prSet/>
      <dgm:spPr/>
      <dgm:t>
        <a:bodyPr/>
        <a:lstStyle/>
        <a:p>
          <a:pPr>
            <a:lnSpc>
              <a:spcPct val="100000"/>
            </a:lnSpc>
          </a:pPr>
          <a:r>
            <a:rPr lang="en-GB"/>
            <a:t>Harvest period or Cycle</a:t>
          </a:r>
          <a:endParaRPr lang="en-KE"/>
        </a:p>
      </dgm:t>
    </dgm:pt>
    <dgm:pt modelId="{994D1C4C-08BD-4112-9319-A148026F0696}" type="parTrans" cxnId="{951BBF24-C0D0-4D4C-A917-443DFC4528CA}">
      <dgm:prSet/>
      <dgm:spPr/>
      <dgm:t>
        <a:bodyPr/>
        <a:lstStyle/>
        <a:p>
          <a:endParaRPr lang="en-KE"/>
        </a:p>
      </dgm:t>
    </dgm:pt>
    <dgm:pt modelId="{C4FB2F10-8E1C-4966-9472-78832156C5BD}" type="sibTrans" cxnId="{951BBF24-C0D0-4D4C-A917-443DFC4528CA}">
      <dgm:prSet/>
      <dgm:spPr/>
      <dgm:t>
        <a:bodyPr/>
        <a:lstStyle/>
        <a:p>
          <a:endParaRPr lang="en-KE"/>
        </a:p>
      </dgm:t>
    </dgm:pt>
    <dgm:pt modelId="{FE46B4AE-4362-4A1B-BFAF-9925B5EE711E}">
      <dgm:prSet/>
      <dgm:spPr/>
      <dgm:t>
        <a:bodyPr/>
        <a:lstStyle/>
        <a:p>
          <a:pPr>
            <a:lnSpc>
              <a:spcPct val="100000"/>
            </a:lnSpc>
          </a:pPr>
          <a:r>
            <a:rPr lang="en-GB"/>
            <a:t>Collection, drying, transportation to factory</a:t>
          </a:r>
          <a:endParaRPr lang="en-KE"/>
        </a:p>
      </dgm:t>
    </dgm:pt>
    <dgm:pt modelId="{3405D4EC-8448-4EB0-9983-AEFACD2A8890}" type="parTrans" cxnId="{0D677762-F54F-4177-84D4-4E1755D47C3B}">
      <dgm:prSet/>
      <dgm:spPr/>
      <dgm:t>
        <a:bodyPr/>
        <a:lstStyle/>
        <a:p>
          <a:endParaRPr lang="en-KE"/>
        </a:p>
      </dgm:t>
    </dgm:pt>
    <dgm:pt modelId="{CC8B091F-FC3B-430C-B4AB-9658EF15C024}" type="sibTrans" cxnId="{0D677762-F54F-4177-84D4-4E1755D47C3B}">
      <dgm:prSet/>
      <dgm:spPr/>
      <dgm:t>
        <a:bodyPr/>
        <a:lstStyle/>
        <a:p>
          <a:endParaRPr lang="en-KE"/>
        </a:p>
      </dgm:t>
    </dgm:pt>
    <dgm:pt modelId="{A3D50CA4-E3AD-4C57-82B4-FCDE8DB2FBD7}">
      <dgm:prSet/>
      <dgm:spPr/>
      <dgm:t>
        <a:bodyPr/>
        <a:lstStyle/>
        <a:p>
          <a:pPr>
            <a:lnSpc>
              <a:spcPct val="100000"/>
            </a:lnSpc>
          </a:pPr>
          <a:r>
            <a:rPr lang="en-GB"/>
            <a:t>Drying and Manufacturing</a:t>
          </a:r>
          <a:endParaRPr lang="en-KE"/>
        </a:p>
      </dgm:t>
    </dgm:pt>
    <dgm:pt modelId="{FEA04FFA-20B2-47D7-B1B3-17DEBEEAFD00}" type="parTrans" cxnId="{ED4B1DD8-E359-48F1-864E-9B0F195EBFDB}">
      <dgm:prSet/>
      <dgm:spPr/>
      <dgm:t>
        <a:bodyPr/>
        <a:lstStyle/>
        <a:p>
          <a:endParaRPr lang="en-KE"/>
        </a:p>
      </dgm:t>
    </dgm:pt>
    <dgm:pt modelId="{3585D411-B264-45A9-8D54-FE7741D77046}" type="sibTrans" cxnId="{ED4B1DD8-E359-48F1-864E-9B0F195EBFDB}">
      <dgm:prSet/>
      <dgm:spPr/>
      <dgm:t>
        <a:bodyPr/>
        <a:lstStyle/>
        <a:p>
          <a:endParaRPr lang="en-KE"/>
        </a:p>
      </dgm:t>
    </dgm:pt>
    <dgm:pt modelId="{EE5038D7-91F3-4B52-B53E-AE9CDE3CD6DD}">
      <dgm:prSet/>
      <dgm:spPr/>
      <dgm:t>
        <a:bodyPr/>
        <a:lstStyle/>
        <a:p>
          <a:pPr>
            <a:lnSpc>
              <a:spcPct val="100000"/>
            </a:lnSpc>
          </a:pPr>
          <a:r>
            <a:rPr lang="en-GB"/>
            <a:t>Manufacturing Only</a:t>
          </a:r>
          <a:endParaRPr lang="en-KE"/>
        </a:p>
      </dgm:t>
    </dgm:pt>
    <dgm:pt modelId="{4085D52D-AB53-4E8A-98E9-3452668DF312}" type="parTrans" cxnId="{B755E1BA-FCCD-4272-B06A-933F576F9509}">
      <dgm:prSet/>
      <dgm:spPr/>
      <dgm:t>
        <a:bodyPr/>
        <a:lstStyle/>
        <a:p>
          <a:endParaRPr lang="en-KE"/>
        </a:p>
      </dgm:t>
    </dgm:pt>
    <dgm:pt modelId="{FA10B62E-C4B2-418C-84AB-BFB8A04BC38D}" type="sibTrans" cxnId="{B755E1BA-FCCD-4272-B06A-933F576F9509}">
      <dgm:prSet/>
      <dgm:spPr/>
      <dgm:t>
        <a:bodyPr/>
        <a:lstStyle/>
        <a:p>
          <a:endParaRPr lang="en-KE"/>
        </a:p>
      </dgm:t>
    </dgm:pt>
    <dgm:pt modelId="{0ADB8952-0DB5-4A30-99B0-D878D631BB22}">
      <dgm:prSet/>
      <dgm:spPr/>
      <dgm:t>
        <a:bodyPr/>
        <a:lstStyle/>
        <a:p>
          <a:pPr>
            <a:lnSpc>
              <a:spcPct val="100000"/>
            </a:lnSpc>
          </a:pPr>
          <a:r>
            <a:rPr lang="en-GB"/>
            <a:t>Purchase of raw material</a:t>
          </a:r>
          <a:endParaRPr lang="en-KE"/>
        </a:p>
      </dgm:t>
    </dgm:pt>
    <dgm:pt modelId="{B3DCD99E-2AC0-44B6-AD92-8890B2A3E06F}" type="parTrans" cxnId="{DE3F3FF4-64A8-48E0-BB53-760BBB604028}">
      <dgm:prSet/>
      <dgm:spPr/>
      <dgm:t>
        <a:bodyPr/>
        <a:lstStyle/>
        <a:p>
          <a:endParaRPr lang="en-KE"/>
        </a:p>
      </dgm:t>
    </dgm:pt>
    <dgm:pt modelId="{717AB39A-8120-455C-A492-186D1C5F3FCB}" type="sibTrans" cxnId="{DE3F3FF4-64A8-48E0-BB53-760BBB604028}">
      <dgm:prSet/>
      <dgm:spPr/>
      <dgm:t>
        <a:bodyPr/>
        <a:lstStyle/>
        <a:p>
          <a:endParaRPr lang="en-KE"/>
        </a:p>
      </dgm:t>
    </dgm:pt>
    <dgm:pt modelId="{1A4ED7C0-7827-4FDC-AFFD-DBC635EF8EE1}">
      <dgm:prSet/>
      <dgm:spPr/>
      <dgm:t>
        <a:bodyPr/>
        <a:lstStyle/>
        <a:p>
          <a:pPr>
            <a:lnSpc>
              <a:spcPct val="100000"/>
            </a:lnSpc>
          </a:pPr>
          <a:r>
            <a:rPr lang="en-GB" dirty="0"/>
            <a:t>Number of years in Business</a:t>
          </a:r>
          <a:endParaRPr lang="en-KE" dirty="0"/>
        </a:p>
      </dgm:t>
    </dgm:pt>
    <dgm:pt modelId="{5903EDE3-6C42-4AAD-AADC-D9A899899CD8}" type="parTrans" cxnId="{D0E8FBDA-DB36-43CD-907C-E34BBFA89BE8}">
      <dgm:prSet/>
      <dgm:spPr/>
      <dgm:t>
        <a:bodyPr/>
        <a:lstStyle/>
        <a:p>
          <a:endParaRPr lang="en-KE"/>
        </a:p>
      </dgm:t>
    </dgm:pt>
    <dgm:pt modelId="{45FCF69F-84E2-4C75-B525-4A13BB541665}" type="sibTrans" cxnId="{D0E8FBDA-DB36-43CD-907C-E34BBFA89BE8}">
      <dgm:prSet/>
      <dgm:spPr/>
      <dgm:t>
        <a:bodyPr/>
        <a:lstStyle/>
        <a:p>
          <a:endParaRPr lang="en-KE"/>
        </a:p>
      </dgm:t>
    </dgm:pt>
    <dgm:pt modelId="{D5AB4AB1-2BFD-4370-A4E5-087C876349A2}">
      <dgm:prSet/>
      <dgm:spPr/>
      <dgm:t>
        <a:bodyPr/>
        <a:lstStyle/>
        <a:p>
          <a:pPr>
            <a:lnSpc>
              <a:spcPct val="100000"/>
            </a:lnSpc>
          </a:pPr>
          <a:r>
            <a:rPr lang="en-GB" dirty="0"/>
            <a:t>.</a:t>
          </a:r>
          <a:endParaRPr lang="en-KE" dirty="0"/>
        </a:p>
      </dgm:t>
    </dgm:pt>
    <dgm:pt modelId="{C878D017-10B8-40AC-9D1F-D1912B4BC023}" type="parTrans" cxnId="{A9C0B9E9-DE61-422D-8EDC-79D49190658E}">
      <dgm:prSet/>
      <dgm:spPr/>
      <dgm:t>
        <a:bodyPr/>
        <a:lstStyle/>
        <a:p>
          <a:endParaRPr lang="en-KE"/>
        </a:p>
      </dgm:t>
    </dgm:pt>
    <dgm:pt modelId="{8CC28BB6-F7A3-43AA-93DF-2ABBCEF64D2C}" type="sibTrans" cxnId="{A9C0B9E9-DE61-422D-8EDC-79D49190658E}">
      <dgm:prSet/>
      <dgm:spPr/>
      <dgm:t>
        <a:bodyPr/>
        <a:lstStyle/>
        <a:p>
          <a:endParaRPr lang="en-KE"/>
        </a:p>
      </dgm:t>
    </dgm:pt>
    <dgm:pt modelId="{FEE5E71E-10B8-46E6-A17E-2E3A8305D49D}" type="pres">
      <dgm:prSet presAssocID="{537AB090-F0BE-4DE9-8E03-9E12F41A0A0C}" presName="root" presStyleCnt="0">
        <dgm:presLayoutVars>
          <dgm:dir/>
          <dgm:resizeHandles val="exact"/>
        </dgm:presLayoutVars>
      </dgm:prSet>
      <dgm:spPr/>
    </dgm:pt>
    <dgm:pt modelId="{504F58A7-1862-4EDF-83B2-7B71B51EFA5A}" type="pres">
      <dgm:prSet presAssocID="{15F9A0F7-D97F-423A-A2CA-A99CB924EB8E}" presName="compNode" presStyleCnt="0"/>
      <dgm:spPr/>
    </dgm:pt>
    <dgm:pt modelId="{01FDE239-2650-4147-98BF-24F2B519FB02}" type="pres">
      <dgm:prSet presAssocID="{15F9A0F7-D97F-423A-A2CA-A99CB924EB8E}" presName="bgRect" presStyleLbl="bgShp" presStyleIdx="0" presStyleCnt="4"/>
      <dgm:spPr/>
    </dgm:pt>
    <dgm:pt modelId="{FF4171A9-83DF-4DBE-A48B-58E03F3EEE12}" type="pres">
      <dgm:prSet presAssocID="{15F9A0F7-D97F-423A-A2CA-A99CB924EB8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7B32DBA4-59D5-491D-9270-B19A46878F26}" type="pres">
      <dgm:prSet presAssocID="{15F9A0F7-D97F-423A-A2CA-A99CB924EB8E}" presName="spaceRect" presStyleCnt="0"/>
      <dgm:spPr/>
    </dgm:pt>
    <dgm:pt modelId="{D561668A-AB37-4EA3-9008-005971EB36CB}" type="pres">
      <dgm:prSet presAssocID="{15F9A0F7-D97F-423A-A2CA-A99CB924EB8E}" presName="parTx" presStyleLbl="revTx" presStyleIdx="0" presStyleCnt="8">
        <dgm:presLayoutVars>
          <dgm:chMax val="0"/>
          <dgm:chPref val="0"/>
        </dgm:presLayoutVars>
      </dgm:prSet>
      <dgm:spPr/>
    </dgm:pt>
    <dgm:pt modelId="{971CE6A2-40D7-4B76-9188-1DCF27C44192}" type="pres">
      <dgm:prSet presAssocID="{15F9A0F7-D97F-423A-A2CA-A99CB924EB8E}" presName="desTx" presStyleLbl="revTx" presStyleIdx="1" presStyleCnt="8">
        <dgm:presLayoutVars/>
      </dgm:prSet>
      <dgm:spPr/>
    </dgm:pt>
    <dgm:pt modelId="{11DA2427-00CD-4688-B084-9FA84EF1FC2B}" type="pres">
      <dgm:prSet presAssocID="{5E763CD3-3514-4F6C-9261-523496A74149}" presName="sibTrans" presStyleCnt="0"/>
      <dgm:spPr/>
    </dgm:pt>
    <dgm:pt modelId="{AF214D82-E2F2-4FB9-901B-3A2EB97C5278}" type="pres">
      <dgm:prSet presAssocID="{8EC3C1DA-81F0-4C78-85B6-54E2285BD260}" presName="compNode" presStyleCnt="0"/>
      <dgm:spPr/>
    </dgm:pt>
    <dgm:pt modelId="{143349DB-1566-4F04-BE88-8F02491DF432}" type="pres">
      <dgm:prSet presAssocID="{8EC3C1DA-81F0-4C78-85B6-54E2285BD260}" presName="bgRect" presStyleLbl="bgShp" presStyleIdx="1" presStyleCnt="4"/>
      <dgm:spPr/>
    </dgm:pt>
    <dgm:pt modelId="{8575A5E0-FD39-4F9F-8B2A-11A448D688D0}" type="pres">
      <dgm:prSet presAssocID="{8EC3C1DA-81F0-4C78-85B6-54E2285BD2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ement truck"/>
        </a:ext>
      </dgm:extLst>
    </dgm:pt>
    <dgm:pt modelId="{35C1C5B6-FD42-4F33-ACCA-CE63F0690793}" type="pres">
      <dgm:prSet presAssocID="{8EC3C1DA-81F0-4C78-85B6-54E2285BD260}" presName="spaceRect" presStyleCnt="0"/>
      <dgm:spPr/>
    </dgm:pt>
    <dgm:pt modelId="{65A3C1AD-E799-48A0-9FE1-92997C7B7F29}" type="pres">
      <dgm:prSet presAssocID="{8EC3C1DA-81F0-4C78-85B6-54E2285BD260}" presName="parTx" presStyleLbl="revTx" presStyleIdx="2" presStyleCnt="8">
        <dgm:presLayoutVars>
          <dgm:chMax val="0"/>
          <dgm:chPref val="0"/>
        </dgm:presLayoutVars>
      </dgm:prSet>
      <dgm:spPr/>
    </dgm:pt>
    <dgm:pt modelId="{3F04764E-7D29-4A7B-93E6-CFB92B239D15}" type="pres">
      <dgm:prSet presAssocID="{8EC3C1DA-81F0-4C78-85B6-54E2285BD260}" presName="desTx" presStyleLbl="revTx" presStyleIdx="3" presStyleCnt="8">
        <dgm:presLayoutVars/>
      </dgm:prSet>
      <dgm:spPr/>
    </dgm:pt>
    <dgm:pt modelId="{BF1CBADC-2312-4582-9C95-875587CEAE99}" type="pres">
      <dgm:prSet presAssocID="{1A773CF8-56BF-4FE0-978E-E30881937740}" presName="sibTrans" presStyleCnt="0"/>
      <dgm:spPr/>
    </dgm:pt>
    <dgm:pt modelId="{3C7D9CEE-63AB-47E5-B988-13E68B53F99A}" type="pres">
      <dgm:prSet presAssocID="{A3D50CA4-E3AD-4C57-82B4-FCDE8DB2FBD7}" presName="compNode" presStyleCnt="0"/>
      <dgm:spPr/>
    </dgm:pt>
    <dgm:pt modelId="{9CA6798D-CEF6-4B5A-B8C2-3B54A9CC6090}" type="pres">
      <dgm:prSet presAssocID="{A3D50CA4-E3AD-4C57-82B4-FCDE8DB2FBD7}" presName="bgRect" presStyleLbl="bgShp" presStyleIdx="2" presStyleCnt="4"/>
      <dgm:spPr/>
    </dgm:pt>
    <dgm:pt modelId="{0FE67E20-7FF4-481F-895C-CCCAB14BB236}" type="pres">
      <dgm:prSet presAssocID="{A3D50CA4-E3AD-4C57-82B4-FCDE8DB2FB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ctory"/>
        </a:ext>
      </dgm:extLst>
    </dgm:pt>
    <dgm:pt modelId="{46E04AB8-160B-48BB-BDAF-7501DF980EC6}" type="pres">
      <dgm:prSet presAssocID="{A3D50CA4-E3AD-4C57-82B4-FCDE8DB2FBD7}" presName="spaceRect" presStyleCnt="0"/>
      <dgm:spPr/>
    </dgm:pt>
    <dgm:pt modelId="{B47CE1CC-582F-45E8-8ECA-DB42DF53FD03}" type="pres">
      <dgm:prSet presAssocID="{A3D50CA4-E3AD-4C57-82B4-FCDE8DB2FBD7}" presName="parTx" presStyleLbl="revTx" presStyleIdx="4" presStyleCnt="8">
        <dgm:presLayoutVars>
          <dgm:chMax val="0"/>
          <dgm:chPref val="0"/>
        </dgm:presLayoutVars>
      </dgm:prSet>
      <dgm:spPr/>
    </dgm:pt>
    <dgm:pt modelId="{5D932A1A-ADDD-40D1-B82A-A863F43851CA}" type="pres">
      <dgm:prSet presAssocID="{A3D50CA4-E3AD-4C57-82B4-FCDE8DB2FBD7}" presName="desTx" presStyleLbl="revTx" presStyleIdx="5" presStyleCnt="8">
        <dgm:presLayoutVars/>
      </dgm:prSet>
      <dgm:spPr/>
    </dgm:pt>
    <dgm:pt modelId="{BA9F93D4-C4B1-4CA7-A5FA-E23458F77D0E}" type="pres">
      <dgm:prSet presAssocID="{3585D411-B264-45A9-8D54-FE7741D77046}" presName="sibTrans" presStyleCnt="0"/>
      <dgm:spPr/>
    </dgm:pt>
    <dgm:pt modelId="{2C51242E-CADF-419C-A605-129BB8B3ACF0}" type="pres">
      <dgm:prSet presAssocID="{1A4ED7C0-7827-4FDC-AFFD-DBC635EF8EE1}" presName="compNode" presStyleCnt="0"/>
      <dgm:spPr/>
    </dgm:pt>
    <dgm:pt modelId="{4A9C30AD-D349-4598-8995-BCA7374620A0}" type="pres">
      <dgm:prSet presAssocID="{1A4ED7C0-7827-4FDC-AFFD-DBC635EF8EE1}" presName="bgRect" presStyleLbl="bgShp" presStyleIdx="3" presStyleCnt="4"/>
      <dgm:spPr/>
    </dgm:pt>
    <dgm:pt modelId="{28862AEB-257B-49F0-BCFE-ED4D13BD7003}" type="pres">
      <dgm:prSet presAssocID="{1A4ED7C0-7827-4FDC-AFFD-DBC635EF8E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ibbon"/>
        </a:ext>
      </dgm:extLst>
    </dgm:pt>
    <dgm:pt modelId="{994B9660-9DA3-4C34-BAD4-527B0CEA20F6}" type="pres">
      <dgm:prSet presAssocID="{1A4ED7C0-7827-4FDC-AFFD-DBC635EF8EE1}" presName="spaceRect" presStyleCnt="0"/>
      <dgm:spPr/>
    </dgm:pt>
    <dgm:pt modelId="{309A3F48-990E-4780-8EB6-3FF6F7C02077}" type="pres">
      <dgm:prSet presAssocID="{1A4ED7C0-7827-4FDC-AFFD-DBC635EF8EE1}" presName="parTx" presStyleLbl="revTx" presStyleIdx="6" presStyleCnt="8">
        <dgm:presLayoutVars>
          <dgm:chMax val="0"/>
          <dgm:chPref val="0"/>
        </dgm:presLayoutVars>
      </dgm:prSet>
      <dgm:spPr/>
    </dgm:pt>
    <dgm:pt modelId="{936B880F-757B-4DB9-AE6D-3F5717219127}" type="pres">
      <dgm:prSet presAssocID="{1A4ED7C0-7827-4FDC-AFFD-DBC635EF8EE1}" presName="desTx" presStyleLbl="revTx" presStyleIdx="7" presStyleCnt="8">
        <dgm:presLayoutVars/>
      </dgm:prSet>
      <dgm:spPr/>
    </dgm:pt>
  </dgm:ptLst>
  <dgm:cxnLst>
    <dgm:cxn modelId="{73D06600-BF87-492E-98BB-CCA3D1C2B568}" type="presOf" srcId="{EE5038D7-91F3-4B52-B53E-AE9CDE3CD6DD}" destId="{5D932A1A-ADDD-40D1-B82A-A863F43851CA}" srcOrd="0" destOrd="0" presId="urn:microsoft.com/office/officeart/2018/2/layout/IconVerticalSolidList"/>
    <dgm:cxn modelId="{71B87A05-DEAC-4C5B-AF2E-C05129C2DBE0}" type="presOf" srcId="{A3D50CA4-E3AD-4C57-82B4-FCDE8DB2FBD7}" destId="{B47CE1CC-582F-45E8-8ECA-DB42DF53FD03}" srcOrd="0" destOrd="0" presId="urn:microsoft.com/office/officeart/2018/2/layout/IconVerticalSolidList"/>
    <dgm:cxn modelId="{A6441712-D306-4E01-9487-48034C186824}" type="presOf" srcId="{1A4ED7C0-7827-4FDC-AFFD-DBC635EF8EE1}" destId="{309A3F48-990E-4780-8EB6-3FF6F7C02077}" srcOrd="0" destOrd="0" presId="urn:microsoft.com/office/officeart/2018/2/layout/IconVerticalSolidList"/>
    <dgm:cxn modelId="{951BBF24-C0D0-4D4C-A917-443DFC4528CA}" srcId="{8EC3C1DA-81F0-4C78-85B6-54E2285BD260}" destId="{872D75B7-1180-4242-91F1-662C3F2788DE}" srcOrd="2" destOrd="0" parTransId="{994D1C4C-08BD-4112-9319-A148026F0696}" sibTransId="{C4FB2F10-8E1C-4966-9472-78832156C5BD}"/>
    <dgm:cxn modelId="{65829227-88E4-4ED4-BA28-F990E7A25B61}" type="presOf" srcId="{354C59BE-4C5C-4F7A-B0BF-8FDF1CD27EBD}" destId="{971CE6A2-40D7-4B76-9188-1DCF27C44192}" srcOrd="0" destOrd="0" presId="urn:microsoft.com/office/officeart/2018/2/layout/IconVerticalSolidList"/>
    <dgm:cxn modelId="{6B33F839-967B-4F23-8726-7C8DD899A2A3}" type="presOf" srcId="{FE46B4AE-4362-4A1B-BFAF-9925B5EE711E}" destId="{3F04764E-7D29-4A7B-93E6-CFB92B239D15}" srcOrd="0" destOrd="3" presId="urn:microsoft.com/office/officeart/2018/2/layout/IconVerticalSolidList"/>
    <dgm:cxn modelId="{5BED2E5E-C5C2-4448-9C8B-BEC4D4653BDB}" srcId="{15F9A0F7-D97F-423A-A2CA-A99CB924EB8E}" destId="{354C59BE-4C5C-4F7A-B0BF-8FDF1CD27EBD}" srcOrd="0" destOrd="0" parTransId="{92F47BC2-DE10-4A4F-9147-A24DFA424CCA}" sibTransId="{D2AE5211-81CB-44EC-8537-1C805DA7A514}"/>
    <dgm:cxn modelId="{A505B45E-0667-44CC-871F-4A6E7CF847A4}" type="presOf" srcId="{0ADB8952-0DB5-4A30-99B0-D878D631BB22}" destId="{5D932A1A-ADDD-40D1-B82A-A863F43851CA}" srcOrd="0" destOrd="1" presId="urn:microsoft.com/office/officeart/2018/2/layout/IconVerticalSolidList"/>
    <dgm:cxn modelId="{0D677762-F54F-4177-84D4-4E1755D47C3B}" srcId="{8EC3C1DA-81F0-4C78-85B6-54E2285BD260}" destId="{FE46B4AE-4362-4A1B-BFAF-9925B5EE711E}" srcOrd="3" destOrd="0" parTransId="{3405D4EC-8448-4EB0-9983-AEFACD2A8890}" sibTransId="{CC8B091F-FC3B-430C-B4AB-9658EF15C024}"/>
    <dgm:cxn modelId="{0CE90169-3735-47D9-8BE5-44E8F9FE7C7E}" srcId="{8EC3C1DA-81F0-4C78-85B6-54E2285BD260}" destId="{D61AB368-16A4-4B31-8519-CFA9501BF904}" srcOrd="1" destOrd="0" parTransId="{1381EE6E-F4BD-4233-BD1E-173CE261B26C}" sibTransId="{6D692484-D58A-420E-9D1B-C48C4B0D7BCD}"/>
    <dgm:cxn modelId="{04085249-6200-49F4-9D33-722A2A6D926F}" type="presOf" srcId="{6D807702-252D-41D3-A7C0-6ECE0798BACB}" destId="{3F04764E-7D29-4A7B-93E6-CFB92B239D15}" srcOrd="0" destOrd="0" presId="urn:microsoft.com/office/officeart/2018/2/layout/IconVerticalSolidList"/>
    <dgm:cxn modelId="{6C901776-BE8F-4F1C-8773-2E53FCD3B97C}" type="presOf" srcId="{537AB090-F0BE-4DE9-8E03-9E12F41A0A0C}" destId="{FEE5E71E-10B8-46E6-A17E-2E3A8305D49D}" srcOrd="0" destOrd="0" presId="urn:microsoft.com/office/officeart/2018/2/layout/IconVerticalSolidList"/>
    <dgm:cxn modelId="{02DB0991-F10F-4736-BA1D-80E7F6BDAF96}" type="presOf" srcId="{D5AB4AB1-2BFD-4370-A4E5-087C876349A2}" destId="{936B880F-757B-4DB9-AE6D-3F5717219127}" srcOrd="0" destOrd="0" presId="urn:microsoft.com/office/officeart/2018/2/layout/IconVerticalSolidList"/>
    <dgm:cxn modelId="{41E1189F-0317-426E-90F4-40C22F377C6E}" type="presOf" srcId="{15F9A0F7-D97F-423A-A2CA-A99CB924EB8E}" destId="{D561668A-AB37-4EA3-9008-005971EB36CB}" srcOrd="0" destOrd="0" presId="urn:microsoft.com/office/officeart/2018/2/layout/IconVerticalSolidList"/>
    <dgm:cxn modelId="{1B403BA3-C01A-4A05-9C17-6D9B2AE92D40}" srcId="{537AB090-F0BE-4DE9-8E03-9E12F41A0A0C}" destId="{8EC3C1DA-81F0-4C78-85B6-54E2285BD260}" srcOrd="1" destOrd="0" parTransId="{7727F4D7-BCD2-43D6-9CFE-D493722F3F16}" sibTransId="{1A773CF8-56BF-4FE0-978E-E30881937740}"/>
    <dgm:cxn modelId="{B755E1BA-FCCD-4272-B06A-933F576F9509}" srcId="{A3D50CA4-E3AD-4C57-82B4-FCDE8DB2FBD7}" destId="{EE5038D7-91F3-4B52-B53E-AE9CDE3CD6DD}" srcOrd="0" destOrd="0" parTransId="{4085D52D-AB53-4E8A-98E9-3452668DF312}" sibTransId="{FA10B62E-C4B2-418C-84AB-BFB8A04BC38D}"/>
    <dgm:cxn modelId="{2859B0D0-ED7C-4A0E-A335-563C5FDE89EC}" type="presOf" srcId="{872D75B7-1180-4242-91F1-662C3F2788DE}" destId="{3F04764E-7D29-4A7B-93E6-CFB92B239D15}" srcOrd="0" destOrd="2" presId="urn:microsoft.com/office/officeart/2018/2/layout/IconVerticalSolidList"/>
    <dgm:cxn modelId="{ED4B1DD8-E359-48F1-864E-9B0F195EBFDB}" srcId="{537AB090-F0BE-4DE9-8E03-9E12F41A0A0C}" destId="{A3D50CA4-E3AD-4C57-82B4-FCDE8DB2FBD7}" srcOrd="2" destOrd="0" parTransId="{FEA04FFA-20B2-47D7-B1B3-17DEBEEAFD00}" sibTransId="{3585D411-B264-45A9-8D54-FE7741D77046}"/>
    <dgm:cxn modelId="{D0E8FBDA-DB36-43CD-907C-E34BBFA89BE8}" srcId="{537AB090-F0BE-4DE9-8E03-9E12F41A0A0C}" destId="{1A4ED7C0-7827-4FDC-AFFD-DBC635EF8EE1}" srcOrd="3" destOrd="0" parTransId="{5903EDE3-6C42-4AAD-AADC-D9A899899CD8}" sibTransId="{45FCF69F-84E2-4C75-B525-4A13BB541665}"/>
    <dgm:cxn modelId="{201251E0-D57D-4A41-B6A2-75FCBE3C6D7E}" srcId="{8EC3C1DA-81F0-4C78-85B6-54E2285BD260}" destId="{6D807702-252D-41D3-A7C0-6ECE0798BACB}" srcOrd="0" destOrd="0" parTransId="{0464DAA8-0033-4A49-8063-0B8E68DDC5EE}" sibTransId="{5C93D0F6-ADBC-44DE-BDA6-52A0F15496A3}"/>
    <dgm:cxn modelId="{E15285E4-4770-4700-B7B0-7CC78A88E015}" srcId="{537AB090-F0BE-4DE9-8E03-9E12F41A0A0C}" destId="{15F9A0F7-D97F-423A-A2CA-A99CB924EB8E}" srcOrd="0" destOrd="0" parTransId="{6A9E37BA-FF82-4183-ACE0-82F56B40590A}" sibTransId="{5E763CD3-3514-4F6C-9261-523496A74149}"/>
    <dgm:cxn modelId="{873A14E9-CF03-4AC9-B14B-F93D92339FE3}" type="presOf" srcId="{D61AB368-16A4-4B31-8519-CFA9501BF904}" destId="{3F04764E-7D29-4A7B-93E6-CFB92B239D15}" srcOrd="0" destOrd="1" presId="urn:microsoft.com/office/officeart/2018/2/layout/IconVerticalSolidList"/>
    <dgm:cxn modelId="{A9C0B9E9-DE61-422D-8EDC-79D49190658E}" srcId="{1A4ED7C0-7827-4FDC-AFFD-DBC635EF8EE1}" destId="{D5AB4AB1-2BFD-4370-A4E5-087C876349A2}" srcOrd="0" destOrd="0" parTransId="{C878D017-10B8-40AC-9D1F-D1912B4BC023}" sibTransId="{8CC28BB6-F7A3-43AA-93DF-2ABBCEF64D2C}"/>
    <dgm:cxn modelId="{E8F0F8EF-86F0-4005-9BAF-42DDAC5B45C3}" type="presOf" srcId="{8EC3C1DA-81F0-4C78-85B6-54E2285BD260}" destId="{65A3C1AD-E799-48A0-9FE1-92997C7B7F29}" srcOrd="0" destOrd="0" presId="urn:microsoft.com/office/officeart/2018/2/layout/IconVerticalSolidList"/>
    <dgm:cxn modelId="{DE3F3FF4-64A8-48E0-BB53-760BBB604028}" srcId="{A3D50CA4-E3AD-4C57-82B4-FCDE8DB2FBD7}" destId="{0ADB8952-0DB5-4A30-99B0-D878D631BB22}" srcOrd="1" destOrd="0" parTransId="{B3DCD99E-2AC0-44B6-AD92-8890B2A3E06F}" sibTransId="{717AB39A-8120-455C-A492-186D1C5F3FCB}"/>
    <dgm:cxn modelId="{4120B3C3-36AF-44D6-BC30-D75F5F9C91CD}" type="presParOf" srcId="{FEE5E71E-10B8-46E6-A17E-2E3A8305D49D}" destId="{504F58A7-1862-4EDF-83B2-7B71B51EFA5A}" srcOrd="0" destOrd="0" presId="urn:microsoft.com/office/officeart/2018/2/layout/IconVerticalSolidList"/>
    <dgm:cxn modelId="{48C691E2-BB35-423A-A75A-E34C0BC40244}" type="presParOf" srcId="{504F58A7-1862-4EDF-83B2-7B71B51EFA5A}" destId="{01FDE239-2650-4147-98BF-24F2B519FB02}" srcOrd="0" destOrd="0" presId="urn:microsoft.com/office/officeart/2018/2/layout/IconVerticalSolidList"/>
    <dgm:cxn modelId="{6C025DB7-AF41-4763-A4D7-855C6D71989A}" type="presParOf" srcId="{504F58A7-1862-4EDF-83B2-7B71B51EFA5A}" destId="{FF4171A9-83DF-4DBE-A48B-58E03F3EEE12}" srcOrd="1" destOrd="0" presId="urn:microsoft.com/office/officeart/2018/2/layout/IconVerticalSolidList"/>
    <dgm:cxn modelId="{56199272-1556-4AF0-8277-F61374E28E75}" type="presParOf" srcId="{504F58A7-1862-4EDF-83B2-7B71B51EFA5A}" destId="{7B32DBA4-59D5-491D-9270-B19A46878F26}" srcOrd="2" destOrd="0" presId="urn:microsoft.com/office/officeart/2018/2/layout/IconVerticalSolidList"/>
    <dgm:cxn modelId="{AB1AD9D9-DD99-4981-A6E1-1515B71CDEB4}" type="presParOf" srcId="{504F58A7-1862-4EDF-83B2-7B71B51EFA5A}" destId="{D561668A-AB37-4EA3-9008-005971EB36CB}" srcOrd="3" destOrd="0" presId="urn:microsoft.com/office/officeart/2018/2/layout/IconVerticalSolidList"/>
    <dgm:cxn modelId="{91637858-7D64-4C56-B4AA-EF1351A2B5D9}" type="presParOf" srcId="{504F58A7-1862-4EDF-83B2-7B71B51EFA5A}" destId="{971CE6A2-40D7-4B76-9188-1DCF27C44192}" srcOrd="4" destOrd="0" presId="urn:microsoft.com/office/officeart/2018/2/layout/IconVerticalSolidList"/>
    <dgm:cxn modelId="{5BA105D6-5BD1-4BC3-97C1-137BFD334AE6}" type="presParOf" srcId="{FEE5E71E-10B8-46E6-A17E-2E3A8305D49D}" destId="{11DA2427-00CD-4688-B084-9FA84EF1FC2B}" srcOrd="1" destOrd="0" presId="urn:microsoft.com/office/officeart/2018/2/layout/IconVerticalSolidList"/>
    <dgm:cxn modelId="{B4BDE40E-6C46-4FBA-9DEB-E9FE20CC0021}" type="presParOf" srcId="{FEE5E71E-10B8-46E6-A17E-2E3A8305D49D}" destId="{AF214D82-E2F2-4FB9-901B-3A2EB97C5278}" srcOrd="2" destOrd="0" presId="urn:microsoft.com/office/officeart/2018/2/layout/IconVerticalSolidList"/>
    <dgm:cxn modelId="{A5A6F9EA-5320-455E-8A46-683C133DD489}" type="presParOf" srcId="{AF214D82-E2F2-4FB9-901B-3A2EB97C5278}" destId="{143349DB-1566-4F04-BE88-8F02491DF432}" srcOrd="0" destOrd="0" presId="urn:microsoft.com/office/officeart/2018/2/layout/IconVerticalSolidList"/>
    <dgm:cxn modelId="{0BB7F651-401B-4FCC-8AA4-80638ECDF78E}" type="presParOf" srcId="{AF214D82-E2F2-4FB9-901B-3A2EB97C5278}" destId="{8575A5E0-FD39-4F9F-8B2A-11A448D688D0}" srcOrd="1" destOrd="0" presId="urn:microsoft.com/office/officeart/2018/2/layout/IconVerticalSolidList"/>
    <dgm:cxn modelId="{9CAB8322-8EFD-40FE-8A4E-0608F31314CA}" type="presParOf" srcId="{AF214D82-E2F2-4FB9-901B-3A2EB97C5278}" destId="{35C1C5B6-FD42-4F33-ACCA-CE63F0690793}" srcOrd="2" destOrd="0" presId="urn:microsoft.com/office/officeart/2018/2/layout/IconVerticalSolidList"/>
    <dgm:cxn modelId="{2181785A-772B-4A1C-A24B-EA907B812041}" type="presParOf" srcId="{AF214D82-E2F2-4FB9-901B-3A2EB97C5278}" destId="{65A3C1AD-E799-48A0-9FE1-92997C7B7F29}" srcOrd="3" destOrd="0" presId="urn:microsoft.com/office/officeart/2018/2/layout/IconVerticalSolidList"/>
    <dgm:cxn modelId="{BF3F89C2-8A4C-4CA8-81DB-94E0993EDCFD}" type="presParOf" srcId="{AF214D82-E2F2-4FB9-901B-3A2EB97C5278}" destId="{3F04764E-7D29-4A7B-93E6-CFB92B239D15}" srcOrd="4" destOrd="0" presId="urn:microsoft.com/office/officeart/2018/2/layout/IconVerticalSolidList"/>
    <dgm:cxn modelId="{EAC16883-2D39-4852-B201-381C7DF56DCD}" type="presParOf" srcId="{FEE5E71E-10B8-46E6-A17E-2E3A8305D49D}" destId="{BF1CBADC-2312-4582-9C95-875587CEAE99}" srcOrd="3" destOrd="0" presId="urn:microsoft.com/office/officeart/2018/2/layout/IconVerticalSolidList"/>
    <dgm:cxn modelId="{72B9CB55-573C-4B26-9E49-10B934A520CF}" type="presParOf" srcId="{FEE5E71E-10B8-46E6-A17E-2E3A8305D49D}" destId="{3C7D9CEE-63AB-47E5-B988-13E68B53F99A}" srcOrd="4" destOrd="0" presId="urn:microsoft.com/office/officeart/2018/2/layout/IconVerticalSolidList"/>
    <dgm:cxn modelId="{73FD9700-21B4-48AB-976D-1D2E7BF283A3}" type="presParOf" srcId="{3C7D9CEE-63AB-47E5-B988-13E68B53F99A}" destId="{9CA6798D-CEF6-4B5A-B8C2-3B54A9CC6090}" srcOrd="0" destOrd="0" presId="urn:microsoft.com/office/officeart/2018/2/layout/IconVerticalSolidList"/>
    <dgm:cxn modelId="{7BC8EBDE-E250-4DE4-A609-19DBCA1F3C4C}" type="presParOf" srcId="{3C7D9CEE-63AB-47E5-B988-13E68B53F99A}" destId="{0FE67E20-7FF4-481F-895C-CCCAB14BB236}" srcOrd="1" destOrd="0" presId="urn:microsoft.com/office/officeart/2018/2/layout/IconVerticalSolidList"/>
    <dgm:cxn modelId="{DD575366-15D5-44BD-B932-7D3EAC10112E}" type="presParOf" srcId="{3C7D9CEE-63AB-47E5-B988-13E68B53F99A}" destId="{46E04AB8-160B-48BB-BDAF-7501DF980EC6}" srcOrd="2" destOrd="0" presId="urn:microsoft.com/office/officeart/2018/2/layout/IconVerticalSolidList"/>
    <dgm:cxn modelId="{E78682D0-5571-46A3-952C-B53763AA2189}" type="presParOf" srcId="{3C7D9CEE-63AB-47E5-B988-13E68B53F99A}" destId="{B47CE1CC-582F-45E8-8ECA-DB42DF53FD03}" srcOrd="3" destOrd="0" presId="urn:microsoft.com/office/officeart/2018/2/layout/IconVerticalSolidList"/>
    <dgm:cxn modelId="{3C957B30-2985-442F-8AFD-2FD7304F0521}" type="presParOf" srcId="{3C7D9CEE-63AB-47E5-B988-13E68B53F99A}" destId="{5D932A1A-ADDD-40D1-B82A-A863F43851CA}" srcOrd="4" destOrd="0" presId="urn:microsoft.com/office/officeart/2018/2/layout/IconVerticalSolidList"/>
    <dgm:cxn modelId="{7F012724-EDFB-4385-AB89-B7E738237C77}" type="presParOf" srcId="{FEE5E71E-10B8-46E6-A17E-2E3A8305D49D}" destId="{BA9F93D4-C4B1-4CA7-A5FA-E23458F77D0E}" srcOrd="5" destOrd="0" presId="urn:microsoft.com/office/officeart/2018/2/layout/IconVerticalSolidList"/>
    <dgm:cxn modelId="{E5EA7E8F-D338-4B48-9367-B1AFDFE0E341}" type="presParOf" srcId="{FEE5E71E-10B8-46E6-A17E-2E3A8305D49D}" destId="{2C51242E-CADF-419C-A605-129BB8B3ACF0}" srcOrd="6" destOrd="0" presId="urn:microsoft.com/office/officeart/2018/2/layout/IconVerticalSolidList"/>
    <dgm:cxn modelId="{91DC286A-498A-40D7-9B15-D8D83B00DC58}" type="presParOf" srcId="{2C51242E-CADF-419C-A605-129BB8B3ACF0}" destId="{4A9C30AD-D349-4598-8995-BCA7374620A0}" srcOrd="0" destOrd="0" presId="urn:microsoft.com/office/officeart/2018/2/layout/IconVerticalSolidList"/>
    <dgm:cxn modelId="{F127714F-F59C-40E8-8653-0F925ECE4950}" type="presParOf" srcId="{2C51242E-CADF-419C-A605-129BB8B3ACF0}" destId="{28862AEB-257B-49F0-BCFE-ED4D13BD7003}" srcOrd="1" destOrd="0" presId="urn:microsoft.com/office/officeart/2018/2/layout/IconVerticalSolidList"/>
    <dgm:cxn modelId="{96033774-1DDA-4EDA-A015-1035F5237B6A}" type="presParOf" srcId="{2C51242E-CADF-419C-A605-129BB8B3ACF0}" destId="{994B9660-9DA3-4C34-BAD4-527B0CEA20F6}" srcOrd="2" destOrd="0" presId="urn:microsoft.com/office/officeart/2018/2/layout/IconVerticalSolidList"/>
    <dgm:cxn modelId="{CC74E3B3-D17C-4E97-924C-FEED97A5DDD8}" type="presParOf" srcId="{2C51242E-CADF-419C-A605-129BB8B3ACF0}" destId="{309A3F48-990E-4780-8EB6-3FF6F7C02077}" srcOrd="3" destOrd="0" presId="urn:microsoft.com/office/officeart/2018/2/layout/IconVerticalSolidList"/>
    <dgm:cxn modelId="{71D76B31-FD71-4433-B9BA-3C1D424BF8DB}" type="presParOf" srcId="{2C51242E-CADF-419C-A605-129BB8B3ACF0}" destId="{936B880F-757B-4DB9-AE6D-3F571721912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A867F-AA72-4EC6-B984-34FF2DF39AE7}"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KE"/>
        </a:p>
      </dgm:t>
    </dgm:pt>
    <dgm:pt modelId="{6E2CD1E7-A973-4465-B662-DD534A921E4A}">
      <dgm:prSet phldrT="[Text]"/>
      <dgm:spPr/>
      <dgm:t>
        <a:bodyPr/>
        <a:lstStyle/>
        <a:p>
          <a:r>
            <a:rPr lang="en-US" sz="1800" dirty="0"/>
            <a:t>Long Term Financing </a:t>
          </a:r>
          <a:endParaRPr lang="en-KE" sz="1800" dirty="0"/>
        </a:p>
      </dgm:t>
    </dgm:pt>
    <dgm:pt modelId="{5D732AED-BCC5-4EAF-8E4C-20D4F5452C7C}" type="parTrans" cxnId="{E01196F2-BE93-45E0-860E-A4DEA0F351BB}">
      <dgm:prSet/>
      <dgm:spPr/>
      <dgm:t>
        <a:bodyPr/>
        <a:lstStyle/>
        <a:p>
          <a:endParaRPr lang="en-KE"/>
        </a:p>
      </dgm:t>
    </dgm:pt>
    <dgm:pt modelId="{A0FA71DA-B266-435A-806A-D5F0406BBC6B}" type="sibTrans" cxnId="{E01196F2-BE93-45E0-860E-A4DEA0F351BB}">
      <dgm:prSet/>
      <dgm:spPr/>
      <dgm:t>
        <a:bodyPr/>
        <a:lstStyle/>
        <a:p>
          <a:endParaRPr lang="en-KE"/>
        </a:p>
      </dgm:t>
    </dgm:pt>
    <dgm:pt modelId="{6EA8CF22-C6B8-486E-AA1C-E4864F88EB79}">
      <dgm:prSet custT="1"/>
      <dgm:spPr/>
      <dgm:t>
        <a:bodyPr/>
        <a:lstStyle/>
        <a:p>
          <a:r>
            <a:rPr lang="en-US" sz="1500" dirty="0"/>
            <a:t>Financing for Capital Equipment , Financing for Expansion,</a:t>
          </a:r>
        </a:p>
      </dgm:t>
    </dgm:pt>
    <dgm:pt modelId="{A6F4E3A2-7B17-43A9-B013-DC3E6AB08676}" type="parTrans" cxnId="{A0FDD73F-B317-4C38-9D17-5C06EE0B19A1}">
      <dgm:prSet/>
      <dgm:spPr/>
      <dgm:t>
        <a:bodyPr/>
        <a:lstStyle/>
        <a:p>
          <a:endParaRPr lang="en-KE"/>
        </a:p>
      </dgm:t>
    </dgm:pt>
    <dgm:pt modelId="{79A343FA-57F9-4E8F-A82A-36B2225BF1CF}" type="sibTrans" cxnId="{A0FDD73F-B317-4C38-9D17-5C06EE0B19A1}">
      <dgm:prSet/>
      <dgm:spPr/>
      <dgm:t>
        <a:bodyPr/>
        <a:lstStyle/>
        <a:p>
          <a:endParaRPr lang="en-KE"/>
        </a:p>
      </dgm:t>
    </dgm:pt>
    <dgm:pt modelId="{B219FFAB-B805-4EDF-8166-9E5ABCB14516}">
      <dgm:prSet custT="1"/>
      <dgm:spPr/>
      <dgm:t>
        <a:bodyPr/>
        <a:lstStyle/>
        <a:p>
          <a:r>
            <a:rPr lang="en-US" sz="1500" dirty="0"/>
            <a:t>Long term Financing usually takes 4- 10 Years to make repayment by the business.</a:t>
          </a:r>
        </a:p>
      </dgm:t>
    </dgm:pt>
    <dgm:pt modelId="{FB9961FE-9ABF-495A-8376-E048BF49B54B}" type="parTrans" cxnId="{C1470E89-94CE-479C-9D04-33C8A5AE97C7}">
      <dgm:prSet/>
      <dgm:spPr/>
      <dgm:t>
        <a:bodyPr/>
        <a:lstStyle/>
        <a:p>
          <a:endParaRPr lang="en-KE"/>
        </a:p>
      </dgm:t>
    </dgm:pt>
    <dgm:pt modelId="{5B7840F2-CEAA-42E3-AB19-B52E9428F6C0}" type="sibTrans" cxnId="{C1470E89-94CE-479C-9D04-33C8A5AE97C7}">
      <dgm:prSet/>
      <dgm:spPr/>
      <dgm:t>
        <a:bodyPr/>
        <a:lstStyle/>
        <a:p>
          <a:endParaRPr lang="en-KE"/>
        </a:p>
      </dgm:t>
    </dgm:pt>
    <dgm:pt modelId="{99576ED6-6778-4449-BC6A-3C2AA9F7C103}">
      <dgm:prSet custT="1"/>
      <dgm:spPr/>
      <dgm:t>
        <a:bodyPr/>
        <a:lstStyle/>
        <a:p>
          <a:r>
            <a:rPr lang="en-US" sz="1500" dirty="0"/>
            <a:t>This can be financed through Debt or Equity or a mix of the same. </a:t>
          </a:r>
        </a:p>
      </dgm:t>
    </dgm:pt>
    <dgm:pt modelId="{E7F9F7D3-1D98-4360-B042-5D9ECE0C727C}" type="parTrans" cxnId="{C5C65E4E-2598-4B79-981A-AEA34A29C776}">
      <dgm:prSet/>
      <dgm:spPr/>
      <dgm:t>
        <a:bodyPr/>
        <a:lstStyle/>
        <a:p>
          <a:endParaRPr lang="en-KE"/>
        </a:p>
      </dgm:t>
    </dgm:pt>
    <dgm:pt modelId="{E1BFB729-A79F-4646-B62E-81F63DFA090C}" type="sibTrans" cxnId="{C5C65E4E-2598-4B79-981A-AEA34A29C776}">
      <dgm:prSet/>
      <dgm:spPr/>
      <dgm:t>
        <a:bodyPr/>
        <a:lstStyle/>
        <a:p>
          <a:endParaRPr lang="en-KE"/>
        </a:p>
      </dgm:t>
    </dgm:pt>
    <dgm:pt modelId="{90303C0D-F894-4D06-B84E-A223F3C3B20E}">
      <dgm:prSet custT="1"/>
      <dgm:spPr/>
      <dgm:t>
        <a:bodyPr/>
        <a:lstStyle/>
        <a:p>
          <a:r>
            <a:rPr lang="en-US" sz="1500" dirty="0"/>
            <a:t>This can also be financed through grants , which can also include technical assistance for Capacity Building </a:t>
          </a:r>
        </a:p>
      </dgm:t>
    </dgm:pt>
    <dgm:pt modelId="{C1E530EE-4DDE-4D39-96B3-721848EDB896}" type="parTrans" cxnId="{F337F825-AD44-4370-96BE-93E0A32FDD04}">
      <dgm:prSet/>
      <dgm:spPr/>
      <dgm:t>
        <a:bodyPr/>
        <a:lstStyle/>
        <a:p>
          <a:endParaRPr lang="en-KE"/>
        </a:p>
      </dgm:t>
    </dgm:pt>
    <dgm:pt modelId="{3D307274-F28A-41EB-90C0-E631364130BE}" type="sibTrans" cxnId="{F337F825-AD44-4370-96BE-93E0A32FDD04}">
      <dgm:prSet/>
      <dgm:spPr/>
      <dgm:t>
        <a:bodyPr/>
        <a:lstStyle/>
        <a:p>
          <a:endParaRPr lang="en-KE"/>
        </a:p>
      </dgm:t>
    </dgm:pt>
    <dgm:pt modelId="{7D7E4FE1-8493-463C-84F4-9B73CF8CA81D}">
      <dgm:prSet/>
      <dgm:spPr/>
      <dgm:t>
        <a:bodyPr/>
        <a:lstStyle/>
        <a:p>
          <a:r>
            <a:rPr lang="en-US" sz="1800"/>
            <a:t>Short Term Financing</a:t>
          </a:r>
          <a:endParaRPr lang="en-US" sz="1800" dirty="0"/>
        </a:p>
      </dgm:t>
    </dgm:pt>
    <dgm:pt modelId="{811A7C0B-0DA6-4CEA-8F12-5CA9A34322A7}" type="parTrans" cxnId="{A7C206A0-6237-4DCF-8859-83ABFAD88C04}">
      <dgm:prSet/>
      <dgm:spPr/>
      <dgm:t>
        <a:bodyPr/>
        <a:lstStyle/>
        <a:p>
          <a:endParaRPr lang="en-KE"/>
        </a:p>
      </dgm:t>
    </dgm:pt>
    <dgm:pt modelId="{22A0E70A-B6FF-4F8A-BCD9-CC3B48BB808C}" type="sibTrans" cxnId="{A7C206A0-6237-4DCF-8859-83ABFAD88C04}">
      <dgm:prSet/>
      <dgm:spPr/>
      <dgm:t>
        <a:bodyPr/>
        <a:lstStyle/>
        <a:p>
          <a:endParaRPr lang="en-KE"/>
        </a:p>
      </dgm:t>
    </dgm:pt>
    <dgm:pt modelId="{2F6DF833-2B3F-41A2-B501-A8DFA97F4FF1}">
      <dgm:prSet custT="1"/>
      <dgm:spPr/>
      <dgm:t>
        <a:bodyPr/>
        <a:lstStyle/>
        <a:p>
          <a:r>
            <a:rPr lang="en-US" sz="1500" dirty="0"/>
            <a:t>Financing for Working capital, which is usually short term , with a repayment period of between 12- 24 months.</a:t>
          </a:r>
        </a:p>
      </dgm:t>
    </dgm:pt>
    <dgm:pt modelId="{6B30A95E-33AD-48DC-B788-F2B261E7F3BE}" type="parTrans" cxnId="{714398D1-CF5A-4430-8ECF-EECCF113CEF8}">
      <dgm:prSet/>
      <dgm:spPr/>
      <dgm:t>
        <a:bodyPr/>
        <a:lstStyle/>
        <a:p>
          <a:endParaRPr lang="en-KE"/>
        </a:p>
      </dgm:t>
    </dgm:pt>
    <dgm:pt modelId="{91CCDF2F-BE46-4F69-9B56-32988746EDD1}" type="sibTrans" cxnId="{714398D1-CF5A-4430-8ECF-EECCF113CEF8}">
      <dgm:prSet/>
      <dgm:spPr/>
      <dgm:t>
        <a:bodyPr/>
        <a:lstStyle/>
        <a:p>
          <a:endParaRPr lang="en-KE"/>
        </a:p>
      </dgm:t>
    </dgm:pt>
    <dgm:pt modelId="{F417898E-DC2A-4AA6-9D42-EBF5578BDA40}">
      <dgm:prSet custT="1"/>
      <dgm:spPr/>
      <dgm:t>
        <a:bodyPr/>
        <a:lstStyle/>
        <a:p>
          <a:r>
            <a:rPr lang="en-US" sz="1500" dirty="0"/>
            <a:t>This is usually carried out through Debt , short term debt, invoice discounting, trade finance(LCs, COD)</a:t>
          </a:r>
        </a:p>
      </dgm:t>
    </dgm:pt>
    <dgm:pt modelId="{9766A5C0-B308-4C5C-B716-D30401E5D4C1}" type="parTrans" cxnId="{3D907585-A820-4332-8969-ADC00B66BCCC}">
      <dgm:prSet/>
      <dgm:spPr/>
      <dgm:t>
        <a:bodyPr/>
        <a:lstStyle/>
        <a:p>
          <a:endParaRPr lang="en-KE"/>
        </a:p>
      </dgm:t>
    </dgm:pt>
    <dgm:pt modelId="{0D03D6EE-890D-4452-A1AC-4909CFCFDB9D}" type="sibTrans" cxnId="{3D907585-A820-4332-8969-ADC00B66BCCC}">
      <dgm:prSet/>
      <dgm:spPr/>
      <dgm:t>
        <a:bodyPr/>
        <a:lstStyle/>
        <a:p>
          <a:endParaRPr lang="en-KE"/>
        </a:p>
      </dgm:t>
    </dgm:pt>
    <dgm:pt modelId="{3FAB98A2-D258-404B-BDAA-3D77A48EA858}">
      <dgm:prSet custT="1"/>
      <dgm:spPr/>
      <dgm:t>
        <a:bodyPr/>
        <a:lstStyle/>
        <a:p>
          <a:r>
            <a:rPr lang="en-US" sz="1500" dirty="0"/>
            <a:t>We aim to pick the correct financing solution for the type of financing or financing gap required by the organization</a:t>
          </a:r>
        </a:p>
      </dgm:t>
    </dgm:pt>
    <dgm:pt modelId="{120DF449-630C-4E58-AE01-830FBF27EFE1}" type="parTrans" cxnId="{0292F583-3A37-4DD5-9489-FD266BD9B2B1}">
      <dgm:prSet/>
      <dgm:spPr/>
      <dgm:t>
        <a:bodyPr/>
        <a:lstStyle/>
        <a:p>
          <a:endParaRPr lang="en-KE"/>
        </a:p>
      </dgm:t>
    </dgm:pt>
    <dgm:pt modelId="{67DF8354-2DA1-4516-94AF-1E38830F2350}" type="sibTrans" cxnId="{0292F583-3A37-4DD5-9489-FD266BD9B2B1}">
      <dgm:prSet/>
      <dgm:spPr/>
      <dgm:t>
        <a:bodyPr/>
        <a:lstStyle/>
        <a:p>
          <a:endParaRPr lang="en-KE"/>
        </a:p>
      </dgm:t>
    </dgm:pt>
    <dgm:pt modelId="{0F5E9F2F-74B6-4A0C-82D5-DA5394EF0173}" type="pres">
      <dgm:prSet presAssocID="{653A867F-AA72-4EC6-B984-34FF2DF39AE7}" presName="diagram" presStyleCnt="0">
        <dgm:presLayoutVars>
          <dgm:dir/>
          <dgm:resizeHandles val="exact"/>
        </dgm:presLayoutVars>
      </dgm:prSet>
      <dgm:spPr/>
    </dgm:pt>
    <dgm:pt modelId="{659E6D50-13B7-47BD-BF7E-55810BAD5127}" type="pres">
      <dgm:prSet presAssocID="{6E2CD1E7-A973-4465-B662-DD534A921E4A}" presName="node" presStyleLbl="node1" presStyleIdx="0" presStyleCnt="2">
        <dgm:presLayoutVars>
          <dgm:bulletEnabled val="1"/>
        </dgm:presLayoutVars>
      </dgm:prSet>
      <dgm:spPr/>
    </dgm:pt>
    <dgm:pt modelId="{61EC8530-6823-48F1-BB3A-7AA7C72AFED7}" type="pres">
      <dgm:prSet presAssocID="{A0FA71DA-B266-435A-806A-D5F0406BBC6B}" presName="sibTrans" presStyleCnt="0"/>
      <dgm:spPr/>
    </dgm:pt>
    <dgm:pt modelId="{888AF787-6AC5-4B46-BACF-2462719170BA}" type="pres">
      <dgm:prSet presAssocID="{7D7E4FE1-8493-463C-84F4-9B73CF8CA81D}" presName="node" presStyleLbl="node1" presStyleIdx="1" presStyleCnt="2">
        <dgm:presLayoutVars>
          <dgm:bulletEnabled val="1"/>
        </dgm:presLayoutVars>
      </dgm:prSet>
      <dgm:spPr/>
    </dgm:pt>
  </dgm:ptLst>
  <dgm:cxnLst>
    <dgm:cxn modelId="{43ED610A-27B8-4ED2-A938-B2EB29A5159B}" type="presOf" srcId="{B219FFAB-B805-4EDF-8166-9E5ABCB14516}" destId="{659E6D50-13B7-47BD-BF7E-55810BAD5127}" srcOrd="0" destOrd="2" presId="urn:microsoft.com/office/officeart/2005/8/layout/default"/>
    <dgm:cxn modelId="{F337F825-AD44-4370-96BE-93E0A32FDD04}" srcId="{6E2CD1E7-A973-4465-B662-DD534A921E4A}" destId="{90303C0D-F894-4D06-B84E-A223F3C3B20E}" srcOrd="3" destOrd="0" parTransId="{C1E530EE-4DDE-4D39-96B3-721848EDB896}" sibTransId="{3D307274-F28A-41EB-90C0-E631364130BE}"/>
    <dgm:cxn modelId="{F85EAB2E-3A17-4BEB-861A-3D4610AA54F3}" type="presOf" srcId="{6EA8CF22-C6B8-486E-AA1C-E4864F88EB79}" destId="{659E6D50-13B7-47BD-BF7E-55810BAD5127}" srcOrd="0" destOrd="1" presId="urn:microsoft.com/office/officeart/2005/8/layout/default"/>
    <dgm:cxn modelId="{A0FDD73F-B317-4C38-9D17-5C06EE0B19A1}" srcId="{6E2CD1E7-A973-4465-B662-DD534A921E4A}" destId="{6EA8CF22-C6B8-486E-AA1C-E4864F88EB79}" srcOrd="0" destOrd="0" parTransId="{A6F4E3A2-7B17-43A9-B013-DC3E6AB08676}" sibTransId="{79A343FA-57F9-4E8F-A82A-36B2225BF1CF}"/>
    <dgm:cxn modelId="{C5C65E4E-2598-4B79-981A-AEA34A29C776}" srcId="{6E2CD1E7-A973-4465-B662-DD534A921E4A}" destId="{99576ED6-6778-4449-BC6A-3C2AA9F7C103}" srcOrd="2" destOrd="0" parTransId="{E7F9F7D3-1D98-4360-B042-5D9ECE0C727C}" sibTransId="{E1BFB729-A79F-4646-B62E-81F63DFA090C}"/>
    <dgm:cxn modelId="{88BBD251-7AD3-46FE-A434-90FEDDC1D980}" type="presOf" srcId="{90303C0D-F894-4D06-B84E-A223F3C3B20E}" destId="{659E6D50-13B7-47BD-BF7E-55810BAD5127}" srcOrd="0" destOrd="4" presId="urn:microsoft.com/office/officeart/2005/8/layout/default"/>
    <dgm:cxn modelId="{5339D058-5F47-4E75-BC2F-6AF00946EB75}" type="presOf" srcId="{F417898E-DC2A-4AA6-9D42-EBF5578BDA40}" destId="{888AF787-6AC5-4B46-BACF-2462719170BA}" srcOrd="0" destOrd="2" presId="urn:microsoft.com/office/officeart/2005/8/layout/default"/>
    <dgm:cxn modelId="{4A42A07D-AD6B-48E5-B384-55187FA2589D}" type="presOf" srcId="{2F6DF833-2B3F-41A2-B501-A8DFA97F4FF1}" destId="{888AF787-6AC5-4B46-BACF-2462719170BA}" srcOrd="0" destOrd="1" presId="urn:microsoft.com/office/officeart/2005/8/layout/default"/>
    <dgm:cxn modelId="{0292F583-3A37-4DD5-9489-FD266BD9B2B1}" srcId="{7D7E4FE1-8493-463C-84F4-9B73CF8CA81D}" destId="{3FAB98A2-D258-404B-BDAA-3D77A48EA858}" srcOrd="2" destOrd="0" parTransId="{120DF449-630C-4E58-AE01-830FBF27EFE1}" sibTransId="{67DF8354-2DA1-4516-94AF-1E38830F2350}"/>
    <dgm:cxn modelId="{3D907585-A820-4332-8969-ADC00B66BCCC}" srcId="{7D7E4FE1-8493-463C-84F4-9B73CF8CA81D}" destId="{F417898E-DC2A-4AA6-9D42-EBF5578BDA40}" srcOrd="1" destOrd="0" parTransId="{9766A5C0-B308-4C5C-B716-D30401E5D4C1}" sibTransId="{0D03D6EE-890D-4452-A1AC-4909CFCFDB9D}"/>
    <dgm:cxn modelId="{3A38AD87-0DA2-410B-9F2F-6770706C62CA}" type="presOf" srcId="{7D7E4FE1-8493-463C-84F4-9B73CF8CA81D}" destId="{888AF787-6AC5-4B46-BACF-2462719170BA}" srcOrd="0" destOrd="0" presId="urn:microsoft.com/office/officeart/2005/8/layout/default"/>
    <dgm:cxn modelId="{C1470E89-94CE-479C-9D04-33C8A5AE97C7}" srcId="{6E2CD1E7-A973-4465-B662-DD534A921E4A}" destId="{B219FFAB-B805-4EDF-8166-9E5ABCB14516}" srcOrd="1" destOrd="0" parTransId="{FB9961FE-9ABF-495A-8376-E048BF49B54B}" sibTransId="{5B7840F2-CEAA-42E3-AB19-B52E9428F6C0}"/>
    <dgm:cxn modelId="{1F09DC96-2345-4651-AC70-8F6B0C60D224}" type="presOf" srcId="{6E2CD1E7-A973-4465-B662-DD534A921E4A}" destId="{659E6D50-13B7-47BD-BF7E-55810BAD5127}" srcOrd="0" destOrd="0" presId="urn:microsoft.com/office/officeart/2005/8/layout/default"/>
    <dgm:cxn modelId="{A7C206A0-6237-4DCF-8859-83ABFAD88C04}" srcId="{653A867F-AA72-4EC6-B984-34FF2DF39AE7}" destId="{7D7E4FE1-8493-463C-84F4-9B73CF8CA81D}" srcOrd="1" destOrd="0" parTransId="{811A7C0B-0DA6-4CEA-8F12-5CA9A34322A7}" sibTransId="{22A0E70A-B6FF-4F8A-BCD9-CC3B48BB808C}"/>
    <dgm:cxn modelId="{13D636C3-FAAC-4352-A2F4-620889CD9FC4}" type="presOf" srcId="{99576ED6-6778-4449-BC6A-3C2AA9F7C103}" destId="{659E6D50-13B7-47BD-BF7E-55810BAD5127}" srcOrd="0" destOrd="3" presId="urn:microsoft.com/office/officeart/2005/8/layout/default"/>
    <dgm:cxn modelId="{714398D1-CF5A-4430-8ECF-EECCF113CEF8}" srcId="{7D7E4FE1-8493-463C-84F4-9B73CF8CA81D}" destId="{2F6DF833-2B3F-41A2-B501-A8DFA97F4FF1}" srcOrd="0" destOrd="0" parTransId="{6B30A95E-33AD-48DC-B788-F2B261E7F3BE}" sibTransId="{91CCDF2F-BE46-4F69-9B56-32988746EDD1}"/>
    <dgm:cxn modelId="{D4A250DB-10C9-4A79-A7EA-D66492B387B6}" type="presOf" srcId="{3FAB98A2-D258-404B-BDAA-3D77A48EA858}" destId="{888AF787-6AC5-4B46-BACF-2462719170BA}" srcOrd="0" destOrd="3" presId="urn:microsoft.com/office/officeart/2005/8/layout/default"/>
    <dgm:cxn modelId="{E01196F2-BE93-45E0-860E-A4DEA0F351BB}" srcId="{653A867F-AA72-4EC6-B984-34FF2DF39AE7}" destId="{6E2CD1E7-A973-4465-B662-DD534A921E4A}" srcOrd="0" destOrd="0" parTransId="{5D732AED-BCC5-4EAF-8E4C-20D4F5452C7C}" sibTransId="{A0FA71DA-B266-435A-806A-D5F0406BBC6B}"/>
    <dgm:cxn modelId="{53071CF4-1D9F-402D-AF6B-6E73D281C4A9}" type="presOf" srcId="{653A867F-AA72-4EC6-B984-34FF2DF39AE7}" destId="{0F5E9F2F-74B6-4A0C-82D5-DA5394EF0173}" srcOrd="0" destOrd="0" presId="urn:microsoft.com/office/officeart/2005/8/layout/default"/>
    <dgm:cxn modelId="{0E097E24-F865-4B3D-91EC-97ECEB31F341}" type="presParOf" srcId="{0F5E9F2F-74B6-4A0C-82D5-DA5394EF0173}" destId="{659E6D50-13B7-47BD-BF7E-55810BAD5127}" srcOrd="0" destOrd="0" presId="urn:microsoft.com/office/officeart/2005/8/layout/default"/>
    <dgm:cxn modelId="{06A9B952-D406-4B37-A491-290AE9DBFA47}" type="presParOf" srcId="{0F5E9F2F-74B6-4A0C-82D5-DA5394EF0173}" destId="{61EC8530-6823-48F1-BB3A-7AA7C72AFED7}" srcOrd="1" destOrd="0" presId="urn:microsoft.com/office/officeart/2005/8/layout/default"/>
    <dgm:cxn modelId="{ED2D32E8-C647-48F4-9F82-EDECCC216173}" type="presParOf" srcId="{0F5E9F2F-74B6-4A0C-82D5-DA5394EF0173}" destId="{888AF787-6AC5-4B46-BACF-2462719170B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4A9F5-8BEC-4BEC-9F83-9113EE161F0B}" type="doc">
      <dgm:prSet loTypeId="urn:microsoft.com/office/officeart/2008/layout/LinedList" loCatId="list" qsTypeId="urn:microsoft.com/office/officeart/2005/8/quickstyle/simple2" qsCatId="simple" csTypeId="urn:microsoft.com/office/officeart/2005/8/colors/colorful3" csCatId="colorful" phldr="1"/>
      <dgm:spPr/>
      <dgm:t>
        <a:bodyPr/>
        <a:lstStyle/>
        <a:p>
          <a:endParaRPr lang="en-KE"/>
        </a:p>
      </dgm:t>
    </dgm:pt>
    <dgm:pt modelId="{6FE39494-DD06-42CB-902F-AED9DFF7F4AC}">
      <dgm:prSet phldrT="[Text]"/>
      <dgm:spPr/>
      <dgm:t>
        <a:bodyPr/>
        <a:lstStyle/>
        <a:p>
          <a:r>
            <a:rPr lang="en-GB" b="1" dirty="0"/>
            <a:t>Working Capital Financing-</a:t>
          </a:r>
          <a:endParaRPr lang="en-KE" b="1" dirty="0"/>
        </a:p>
      </dgm:t>
    </dgm:pt>
    <dgm:pt modelId="{BC1171C4-ACFA-4339-A83B-56C83BF0E22C}" type="parTrans" cxnId="{4EF19C60-0CBA-4FFF-BDE1-0903DF5E564B}">
      <dgm:prSet/>
      <dgm:spPr/>
      <dgm:t>
        <a:bodyPr/>
        <a:lstStyle/>
        <a:p>
          <a:endParaRPr lang="en-KE"/>
        </a:p>
      </dgm:t>
    </dgm:pt>
    <dgm:pt modelId="{49795005-0370-446F-A536-DBF37195C926}" type="sibTrans" cxnId="{4EF19C60-0CBA-4FFF-BDE1-0903DF5E564B}">
      <dgm:prSet/>
      <dgm:spPr/>
      <dgm:t>
        <a:bodyPr/>
        <a:lstStyle/>
        <a:p>
          <a:endParaRPr lang="en-KE"/>
        </a:p>
      </dgm:t>
    </dgm:pt>
    <dgm:pt modelId="{FD407788-1213-43F3-9F96-BEA8FB15F96B}">
      <dgm:prSet/>
      <dgm:spPr/>
      <dgm:t>
        <a:bodyPr/>
        <a:lstStyle/>
        <a:p>
          <a:r>
            <a:rPr lang="en-GB" dirty="0"/>
            <a:t>Purchase of products when the products is ready for harvest or has already been harvested for production and sale throughout the entire year.</a:t>
          </a:r>
          <a:endParaRPr lang="en-KE" dirty="0"/>
        </a:p>
      </dgm:t>
    </dgm:pt>
    <dgm:pt modelId="{4135C462-BE67-47FC-A09F-7A8AFABA8549}" type="parTrans" cxnId="{9ED9EDD8-C32A-4EE7-912D-6DE709F7051C}">
      <dgm:prSet/>
      <dgm:spPr/>
      <dgm:t>
        <a:bodyPr/>
        <a:lstStyle/>
        <a:p>
          <a:endParaRPr lang="en-KE"/>
        </a:p>
      </dgm:t>
    </dgm:pt>
    <dgm:pt modelId="{65A2A55A-88F8-4DEB-9AC5-A06344F864CD}" type="sibTrans" cxnId="{9ED9EDD8-C32A-4EE7-912D-6DE709F7051C}">
      <dgm:prSet/>
      <dgm:spPr/>
      <dgm:t>
        <a:bodyPr/>
        <a:lstStyle/>
        <a:p>
          <a:endParaRPr lang="en-KE"/>
        </a:p>
      </dgm:t>
    </dgm:pt>
    <dgm:pt modelId="{050B3726-8367-4CE8-B2A1-06EF376D97AC}">
      <dgm:prSet/>
      <dgm:spPr/>
      <dgm:t>
        <a:bodyPr/>
        <a:lstStyle/>
        <a:p>
          <a:r>
            <a:rPr lang="en-GB" dirty="0"/>
            <a:t>Factory equipment, motor vehicle for transportation.</a:t>
          </a:r>
          <a:endParaRPr lang="en-KE" dirty="0"/>
        </a:p>
      </dgm:t>
    </dgm:pt>
    <dgm:pt modelId="{2772D92E-8250-419C-B673-D889A65DD59C}" type="parTrans" cxnId="{DC482136-38E3-40A6-8C90-CFC76385D969}">
      <dgm:prSet/>
      <dgm:spPr/>
      <dgm:t>
        <a:bodyPr/>
        <a:lstStyle/>
        <a:p>
          <a:endParaRPr lang="en-KE"/>
        </a:p>
      </dgm:t>
    </dgm:pt>
    <dgm:pt modelId="{1B951D69-18D4-4941-B4EC-B5C25D3DF686}" type="sibTrans" cxnId="{DC482136-38E3-40A6-8C90-CFC76385D969}">
      <dgm:prSet/>
      <dgm:spPr/>
      <dgm:t>
        <a:bodyPr/>
        <a:lstStyle/>
        <a:p>
          <a:endParaRPr lang="en-KE"/>
        </a:p>
      </dgm:t>
    </dgm:pt>
    <dgm:pt modelId="{193C4C1B-579A-49C8-B345-D86132397FC3}">
      <dgm:prSet/>
      <dgm:spPr/>
      <dgm:t>
        <a:bodyPr/>
        <a:lstStyle/>
        <a:p>
          <a:r>
            <a:rPr lang="en-GB"/>
            <a:t>This is achieved through Fixed Asset lines of financing</a:t>
          </a:r>
          <a:endParaRPr lang="en-KE"/>
        </a:p>
      </dgm:t>
    </dgm:pt>
    <dgm:pt modelId="{69F83191-C77F-4D79-94FF-45572D245870}" type="parTrans" cxnId="{9173F22C-869D-4B1D-87B2-349D7A9067E8}">
      <dgm:prSet/>
      <dgm:spPr/>
      <dgm:t>
        <a:bodyPr/>
        <a:lstStyle/>
        <a:p>
          <a:endParaRPr lang="en-KE"/>
        </a:p>
      </dgm:t>
    </dgm:pt>
    <dgm:pt modelId="{112C8BBB-C213-4EE1-A007-189921EFE92D}" type="sibTrans" cxnId="{9173F22C-869D-4B1D-87B2-349D7A9067E8}">
      <dgm:prSet/>
      <dgm:spPr/>
      <dgm:t>
        <a:bodyPr/>
        <a:lstStyle/>
        <a:p>
          <a:endParaRPr lang="en-KE"/>
        </a:p>
      </dgm:t>
    </dgm:pt>
    <dgm:pt modelId="{8ABFAAF4-DD89-4C32-B0CA-7C4EBF11B672}">
      <dgm:prSet/>
      <dgm:spPr/>
      <dgm:t>
        <a:bodyPr/>
        <a:lstStyle/>
        <a:p>
          <a:r>
            <a:rPr lang="en-GB" b="1" dirty="0"/>
            <a:t>Technical Assistance </a:t>
          </a:r>
          <a:endParaRPr lang="en-KE" b="1" dirty="0"/>
        </a:p>
      </dgm:t>
    </dgm:pt>
    <dgm:pt modelId="{7946B35E-EFA6-408F-B0B2-8FA5EE43E95A}" type="parTrans" cxnId="{A8E1CA9A-B361-4387-9BE4-D5D71D82EF49}">
      <dgm:prSet/>
      <dgm:spPr/>
      <dgm:t>
        <a:bodyPr/>
        <a:lstStyle/>
        <a:p>
          <a:endParaRPr lang="en-KE"/>
        </a:p>
      </dgm:t>
    </dgm:pt>
    <dgm:pt modelId="{1610B046-1607-486C-90E5-B464A7DF759F}" type="sibTrans" cxnId="{A8E1CA9A-B361-4387-9BE4-D5D71D82EF49}">
      <dgm:prSet/>
      <dgm:spPr/>
      <dgm:t>
        <a:bodyPr/>
        <a:lstStyle/>
        <a:p>
          <a:endParaRPr lang="en-KE"/>
        </a:p>
      </dgm:t>
    </dgm:pt>
    <dgm:pt modelId="{43798A6E-2827-41D6-AADD-A4983A36EC42}">
      <dgm:prSet/>
      <dgm:spPr/>
      <dgm:t>
        <a:bodyPr/>
        <a:lstStyle/>
        <a:p>
          <a:r>
            <a:rPr lang="en-GB" dirty="0"/>
            <a:t>Payment of Expertise for initial </a:t>
          </a:r>
          <a:r>
            <a:rPr lang="en-GB" dirty="0" err="1"/>
            <a:t>startup</a:t>
          </a:r>
          <a:r>
            <a:rPr lang="en-GB" dirty="0"/>
            <a:t> of the business until systems have been established and business can be able to support itself with the already established structures .  This can be achieved through grants. To train staff or to hire very specialized skills</a:t>
          </a:r>
          <a:endParaRPr lang="en-KE" dirty="0"/>
        </a:p>
      </dgm:t>
    </dgm:pt>
    <dgm:pt modelId="{269FC2FA-84D2-48B7-86A1-7B435028B135}" type="parTrans" cxnId="{36DD7745-16D9-4D5C-9739-29C895C3AAC6}">
      <dgm:prSet/>
      <dgm:spPr/>
      <dgm:t>
        <a:bodyPr/>
        <a:lstStyle/>
        <a:p>
          <a:endParaRPr lang="en-KE"/>
        </a:p>
      </dgm:t>
    </dgm:pt>
    <dgm:pt modelId="{42F5D804-AA79-4BE8-9229-0F455DC94551}" type="sibTrans" cxnId="{36DD7745-16D9-4D5C-9739-29C895C3AAC6}">
      <dgm:prSet/>
      <dgm:spPr/>
      <dgm:t>
        <a:bodyPr/>
        <a:lstStyle/>
        <a:p>
          <a:endParaRPr lang="en-KE"/>
        </a:p>
      </dgm:t>
    </dgm:pt>
    <dgm:pt modelId="{22CC80D5-58C8-4705-8786-FBE310BA9032}">
      <dgm:prSet/>
      <dgm:spPr/>
      <dgm:t>
        <a:bodyPr/>
        <a:lstStyle/>
        <a:p>
          <a:r>
            <a:rPr lang="en-GB" b="1" dirty="0"/>
            <a:t>Capital Equipment financing. </a:t>
          </a:r>
          <a:endParaRPr lang="en-KE" b="1" dirty="0"/>
        </a:p>
      </dgm:t>
    </dgm:pt>
    <dgm:pt modelId="{D7DF5912-3986-4F21-BF1B-548B9149E4D1}" type="sibTrans" cxnId="{BA878C3C-A139-435C-B5E1-4257BA653557}">
      <dgm:prSet/>
      <dgm:spPr/>
      <dgm:t>
        <a:bodyPr/>
        <a:lstStyle/>
        <a:p>
          <a:endParaRPr lang="en-KE"/>
        </a:p>
      </dgm:t>
    </dgm:pt>
    <dgm:pt modelId="{A01963AD-5F5A-4880-AEC3-5A2C67EFD877}" type="parTrans" cxnId="{BA878C3C-A139-435C-B5E1-4257BA653557}">
      <dgm:prSet/>
      <dgm:spPr/>
      <dgm:t>
        <a:bodyPr/>
        <a:lstStyle/>
        <a:p>
          <a:endParaRPr lang="en-KE"/>
        </a:p>
      </dgm:t>
    </dgm:pt>
    <dgm:pt modelId="{CADAD14B-0FF9-405E-AB7D-F36BD06A8F00}" type="pres">
      <dgm:prSet presAssocID="{00F4A9F5-8BEC-4BEC-9F83-9113EE161F0B}" presName="vert0" presStyleCnt="0">
        <dgm:presLayoutVars>
          <dgm:dir/>
          <dgm:animOne val="branch"/>
          <dgm:animLvl val="lvl"/>
        </dgm:presLayoutVars>
      </dgm:prSet>
      <dgm:spPr/>
    </dgm:pt>
    <dgm:pt modelId="{5DE5786F-5328-472A-A8BF-B9AF3ADF6024}" type="pres">
      <dgm:prSet presAssocID="{6FE39494-DD06-42CB-902F-AED9DFF7F4AC}" presName="thickLine" presStyleLbl="alignNode1" presStyleIdx="0" presStyleCnt="3"/>
      <dgm:spPr/>
    </dgm:pt>
    <dgm:pt modelId="{2D9BB634-B9A3-4E3C-A4BD-C3B21DF05745}" type="pres">
      <dgm:prSet presAssocID="{6FE39494-DD06-42CB-902F-AED9DFF7F4AC}" presName="horz1" presStyleCnt="0"/>
      <dgm:spPr/>
    </dgm:pt>
    <dgm:pt modelId="{7AC64C9F-10E5-401A-B33F-287D40702434}" type="pres">
      <dgm:prSet presAssocID="{6FE39494-DD06-42CB-902F-AED9DFF7F4AC}" presName="tx1" presStyleLbl="revTx" presStyleIdx="0" presStyleCnt="7"/>
      <dgm:spPr/>
    </dgm:pt>
    <dgm:pt modelId="{B5A7C6CE-C7AD-4978-98F7-249A34C06C9D}" type="pres">
      <dgm:prSet presAssocID="{6FE39494-DD06-42CB-902F-AED9DFF7F4AC}" presName="vert1" presStyleCnt="0"/>
      <dgm:spPr/>
    </dgm:pt>
    <dgm:pt modelId="{186AEB4F-CC0E-4D29-A16D-330ADF5EE9E1}" type="pres">
      <dgm:prSet presAssocID="{FD407788-1213-43F3-9F96-BEA8FB15F96B}" presName="vertSpace2a" presStyleCnt="0"/>
      <dgm:spPr/>
    </dgm:pt>
    <dgm:pt modelId="{18BFDC8E-A84A-44CE-8257-DDB43B9954B6}" type="pres">
      <dgm:prSet presAssocID="{FD407788-1213-43F3-9F96-BEA8FB15F96B}" presName="horz2" presStyleCnt="0"/>
      <dgm:spPr/>
    </dgm:pt>
    <dgm:pt modelId="{A9F5709F-0660-4B33-983E-225C38A0AFD0}" type="pres">
      <dgm:prSet presAssocID="{FD407788-1213-43F3-9F96-BEA8FB15F96B}" presName="horzSpace2" presStyleCnt="0"/>
      <dgm:spPr/>
    </dgm:pt>
    <dgm:pt modelId="{CDFF8F6D-E79C-4465-9911-979EF91E4EEB}" type="pres">
      <dgm:prSet presAssocID="{FD407788-1213-43F3-9F96-BEA8FB15F96B}" presName="tx2" presStyleLbl="revTx" presStyleIdx="1" presStyleCnt="7"/>
      <dgm:spPr/>
    </dgm:pt>
    <dgm:pt modelId="{A55C4862-0521-4CEC-88B9-8474BCFC5EF8}" type="pres">
      <dgm:prSet presAssocID="{FD407788-1213-43F3-9F96-BEA8FB15F96B}" presName="vert2" presStyleCnt="0"/>
      <dgm:spPr/>
    </dgm:pt>
    <dgm:pt modelId="{C36C7FB4-30ED-43A4-B998-4109F61477F6}" type="pres">
      <dgm:prSet presAssocID="{FD407788-1213-43F3-9F96-BEA8FB15F96B}" presName="thinLine2b" presStyleLbl="callout" presStyleIdx="0" presStyleCnt="4"/>
      <dgm:spPr/>
    </dgm:pt>
    <dgm:pt modelId="{2640CA6A-9060-4649-BCAD-4E20E14C3A4F}" type="pres">
      <dgm:prSet presAssocID="{FD407788-1213-43F3-9F96-BEA8FB15F96B}" presName="vertSpace2b" presStyleCnt="0"/>
      <dgm:spPr/>
    </dgm:pt>
    <dgm:pt modelId="{93B39FA3-1E61-449F-939F-5EAD307532E8}" type="pres">
      <dgm:prSet presAssocID="{22CC80D5-58C8-4705-8786-FBE310BA9032}" presName="thickLine" presStyleLbl="alignNode1" presStyleIdx="1" presStyleCnt="3"/>
      <dgm:spPr/>
    </dgm:pt>
    <dgm:pt modelId="{96F349AB-3DBB-4D35-94FA-9147D75AE31B}" type="pres">
      <dgm:prSet presAssocID="{22CC80D5-58C8-4705-8786-FBE310BA9032}" presName="horz1" presStyleCnt="0"/>
      <dgm:spPr/>
    </dgm:pt>
    <dgm:pt modelId="{B1B6BA76-542C-4ABA-9535-9D882DCE878F}" type="pres">
      <dgm:prSet presAssocID="{22CC80D5-58C8-4705-8786-FBE310BA9032}" presName="tx1" presStyleLbl="revTx" presStyleIdx="2" presStyleCnt="7"/>
      <dgm:spPr/>
    </dgm:pt>
    <dgm:pt modelId="{6B3D39CD-FAF3-442E-A88B-E44BCB4D2BC4}" type="pres">
      <dgm:prSet presAssocID="{22CC80D5-58C8-4705-8786-FBE310BA9032}" presName="vert1" presStyleCnt="0"/>
      <dgm:spPr/>
    </dgm:pt>
    <dgm:pt modelId="{E4B8B61E-016D-4374-BA60-C4CDFECF61A2}" type="pres">
      <dgm:prSet presAssocID="{050B3726-8367-4CE8-B2A1-06EF376D97AC}" presName="vertSpace2a" presStyleCnt="0"/>
      <dgm:spPr/>
    </dgm:pt>
    <dgm:pt modelId="{98C9AEFE-3139-4233-B26F-2233B7530FFC}" type="pres">
      <dgm:prSet presAssocID="{050B3726-8367-4CE8-B2A1-06EF376D97AC}" presName="horz2" presStyleCnt="0"/>
      <dgm:spPr/>
    </dgm:pt>
    <dgm:pt modelId="{B36FB8F4-5492-4869-AEB9-7809E9C222E2}" type="pres">
      <dgm:prSet presAssocID="{050B3726-8367-4CE8-B2A1-06EF376D97AC}" presName="horzSpace2" presStyleCnt="0"/>
      <dgm:spPr/>
    </dgm:pt>
    <dgm:pt modelId="{5EB45BA6-681F-41A3-ACF1-4299CA2A6512}" type="pres">
      <dgm:prSet presAssocID="{050B3726-8367-4CE8-B2A1-06EF376D97AC}" presName="tx2" presStyleLbl="revTx" presStyleIdx="3" presStyleCnt="7"/>
      <dgm:spPr/>
    </dgm:pt>
    <dgm:pt modelId="{93459BF8-6C68-4201-9E60-3718FE4C3FB0}" type="pres">
      <dgm:prSet presAssocID="{050B3726-8367-4CE8-B2A1-06EF376D97AC}" presName="vert2" presStyleCnt="0"/>
      <dgm:spPr/>
    </dgm:pt>
    <dgm:pt modelId="{C6118CFC-BC7B-4C8A-AA09-92E87F4624A2}" type="pres">
      <dgm:prSet presAssocID="{050B3726-8367-4CE8-B2A1-06EF376D97AC}" presName="thinLine2b" presStyleLbl="callout" presStyleIdx="1" presStyleCnt="4"/>
      <dgm:spPr/>
    </dgm:pt>
    <dgm:pt modelId="{8F272EF0-7FBE-43CF-A8C8-C43B6B32CEF1}" type="pres">
      <dgm:prSet presAssocID="{050B3726-8367-4CE8-B2A1-06EF376D97AC}" presName="vertSpace2b" presStyleCnt="0"/>
      <dgm:spPr/>
    </dgm:pt>
    <dgm:pt modelId="{AD415A37-2DA3-4847-A869-E9713D79DE4F}" type="pres">
      <dgm:prSet presAssocID="{193C4C1B-579A-49C8-B345-D86132397FC3}" presName="horz2" presStyleCnt="0"/>
      <dgm:spPr/>
    </dgm:pt>
    <dgm:pt modelId="{2BE2BDD5-32BA-4B20-90B8-57D41DECA8C9}" type="pres">
      <dgm:prSet presAssocID="{193C4C1B-579A-49C8-B345-D86132397FC3}" presName="horzSpace2" presStyleCnt="0"/>
      <dgm:spPr/>
    </dgm:pt>
    <dgm:pt modelId="{3F957112-28F7-4C66-80D0-C410E6978086}" type="pres">
      <dgm:prSet presAssocID="{193C4C1B-579A-49C8-B345-D86132397FC3}" presName="tx2" presStyleLbl="revTx" presStyleIdx="4" presStyleCnt="7"/>
      <dgm:spPr/>
    </dgm:pt>
    <dgm:pt modelId="{A1C007FD-062D-4FB0-9EC3-DBB51772F53F}" type="pres">
      <dgm:prSet presAssocID="{193C4C1B-579A-49C8-B345-D86132397FC3}" presName="vert2" presStyleCnt="0"/>
      <dgm:spPr/>
    </dgm:pt>
    <dgm:pt modelId="{CF1BCA3F-45F6-465C-B28F-78B5D31E4AD4}" type="pres">
      <dgm:prSet presAssocID="{193C4C1B-579A-49C8-B345-D86132397FC3}" presName="thinLine2b" presStyleLbl="callout" presStyleIdx="2" presStyleCnt="4"/>
      <dgm:spPr/>
    </dgm:pt>
    <dgm:pt modelId="{EA8C4045-E5D6-4EF4-9955-8A1FC3F091E8}" type="pres">
      <dgm:prSet presAssocID="{193C4C1B-579A-49C8-B345-D86132397FC3}" presName="vertSpace2b" presStyleCnt="0"/>
      <dgm:spPr/>
    </dgm:pt>
    <dgm:pt modelId="{2064E861-7019-4CC2-A8A2-CE04931F66A4}" type="pres">
      <dgm:prSet presAssocID="{8ABFAAF4-DD89-4C32-B0CA-7C4EBF11B672}" presName="thickLine" presStyleLbl="alignNode1" presStyleIdx="2" presStyleCnt="3"/>
      <dgm:spPr/>
    </dgm:pt>
    <dgm:pt modelId="{7443DC18-DD7D-43E9-8A2A-881632E2093E}" type="pres">
      <dgm:prSet presAssocID="{8ABFAAF4-DD89-4C32-B0CA-7C4EBF11B672}" presName="horz1" presStyleCnt="0"/>
      <dgm:spPr/>
    </dgm:pt>
    <dgm:pt modelId="{4F1F569B-6B9D-44A3-B103-DC84091BB2CE}" type="pres">
      <dgm:prSet presAssocID="{8ABFAAF4-DD89-4C32-B0CA-7C4EBF11B672}" presName="tx1" presStyleLbl="revTx" presStyleIdx="5" presStyleCnt="7"/>
      <dgm:spPr/>
    </dgm:pt>
    <dgm:pt modelId="{D7E51464-6CF9-403D-A689-A92EEEF82917}" type="pres">
      <dgm:prSet presAssocID="{8ABFAAF4-DD89-4C32-B0CA-7C4EBF11B672}" presName="vert1" presStyleCnt="0"/>
      <dgm:spPr/>
    </dgm:pt>
    <dgm:pt modelId="{8C8C8564-B6C7-4FF2-B933-A856F410869B}" type="pres">
      <dgm:prSet presAssocID="{43798A6E-2827-41D6-AADD-A4983A36EC42}" presName="vertSpace2a" presStyleCnt="0"/>
      <dgm:spPr/>
    </dgm:pt>
    <dgm:pt modelId="{81BB33B4-701F-43AB-A623-F4BDBB5B6DAC}" type="pres">
      <dgm:prSet presAssocID="{43798A6E-2827-41D6-AADD-A4983A36EC42}" presName="horz2" presStyleCnt="0"/>
      <dgm:spPr/>
    </dgm:pt>
    <dgm:pt modelId="{7CAFE8E1-B5F7-41AC-9955-83961BC36962}" type="pres">
      <dgm:prSet presAssocID="{43798A6E-2827-41D6-AADD-A4983A36EC42}" presName="horzSpace2" presStyleCnt="0"/>
      <dgm:spPr/>
    </dgm:pt>
    <dgm:pt modelId="{6CB54C3E-9081-4D16-9A0D-969485AF282C}" type="pres">
      <dgm:prSet presAssocID="{43798A6E-2827-41D6-AADD-A4983A36EC42}" presName="tx2" presStyleLbl="revTx" presStyleIdx="6" presStyleCnt="7"/>
      <dgm:spPr/>
    </dgm:pt>
    <dgm:pt modelId="{84419C1A-E2D8-4FAC-AB12-9D6A72391C06}" type="pres">
      <dgm:prSet presAssocID="{43798A6E-2827-41D6-AADD-A4983A36EC42}" presName="vert2" presStyleCnt="0"/>
      <dgm:spPr/>
    </dgm:pt>
    <dgm:pt modelId="{3928F550-2B59-4E3B-83DB-169766798E18}" type="pres">
      <dgm:prSet presAssocID="{43798A6E-2827-41D6-AADD-A4983A36EC42}" presName="thinLine2b" presStyleLbl="callout" presStyleIdx="3" presStyleCnt="4"/>
      <dgm:spPr/>
    </dgm:pt>
    <dgm:pt modelId="{B2EE8D08-3EF9-4469-8CCD-C6487BCF9E4D}" type="pres">
      <dgm:prSet presAssocID="{43798A6E-2827-41D6-AADD-A4983A36EC42}" presName="vertSpace2b" presStyleCnt="0"/>
      <dgm:spPr/>
    </dgm:pt>
  </dgm:ptLst>
  <dgm:cxnLst>
    <dgm:cxn modelId="{CD20340B-541B-4731-AE77-A5D2D3D15FE3}" type="presOf" srcId="{6FE39494-DD06-42CB-902F-AED9DFF7F4AC}" destId="{7AC64C9F-10E5-401A-B33F-287D40702434}" srcOrd="0" destOrd="0" presId="urn:microsoft.com/office/officeart/2008/layout/LinedList"/>
    <dgm:cxn modelId="{CD1DE421-6727-4DA8-A7F9-99A73033ED07}" type="presOf" srcId="{8ABFAAF4-DD89-4C32-B0CA-7C4EBF11B672}" destId="{4F1F569B-6B9D-44A3-B103-DC84091BB2CE}" srcOrd="0" destOrd="0" presId="urn:microsoft.com/office/officeart/2008/layout/LinedList"/>
    <dgm:cxn modelId="{D7DCAD24-6E1B-4B84-B460-BF40FB9762F6}" type="presOf" srcId="{193C4C1B-579A-49C8-B345-D86132397FC3}" destId="{3F957112-28F7-4C66-80D0-C410E6978086}" srcOrd="0" destOrd="0" presId="urn:microsoft.com/office/officeart/2008/layout/LinedList"/>
    <dgm:cxn modelId="{9173F22C-869D-4B1D-87B2-349D7A9067E8}" srcId="{22CC80D5-58C8-4705-8786-FBE310BA9032}" destId="{193C4C1B-579A-49C8-B345-D86132397FC3}" srcOrd="1" destOrd="0" parTransId="{69F83191-C77F-4D79-94FF-45572D245870}" sibTransId="{112C8BBB-C213-4EE1-A007-189921EFE92D}"/>
    <dgm:cxn modelId="{DC482136-38E3-40A6-8C90-CFC76385D969}" srcId="{22CC80D5-58C8-4705-8786-FBE310BA9032}" destId="{050B3726-8367-4CE8-B2A1-06EF376D97AC}" srcOrd="0" destOrd="0" parTransId="{2772D92E-8250-419C-B673-D889A65DD59C}" sibTransId="{1B951D69-18D4-4941-B4EC-B5C25D3DF686}"/>
    <dgm:cxn modelId="{BA878C3C-A139-435C-B5E1-4257BA653557}" srcId="{00F4A9F5-8BEC-4BEC-9F83-9113EE161F0B}" destId="{22CC80D5-58C8-4705-8786-FBE310BA9032}" srcOrd="1" destOrd="0" parTransId="{A01963AD-5F5A-4880-AEC3-5A2C67EFD877}" sibTransId="{D7DF5912-3986-4F21-BF1B-548B9149E4D1}"/>
    <dgm:cxn modelId="{4EF19C60-0CBA-4FFF-BDE1-0903DF5E564B}" srcId="{00F4A9F5-8BEC-4BEC-9F83-9113EE161F0B}" destId="{6FE39494-DD06-42CB-902F-AED9DFF7F4AC}" srcOrd="0" destOrd="0" parTransId="{BC1171C4-ACFA-4339-A83B-56C83BF0E22C}" sibTransId="{49795005-0370-446F-A536-DBF37195C926}"/>
    <dgm:cxn modelId="{36DD7745-16D9-4D5C-9739-29C895C3AAC6}" srcId="{8ABFAAF4-DD89-4C32-B0CA-7C4EBF11B672}" destId="{43798A6E-2827-41D6-AADD-A4983A36EC42}" srcOrd="0" destOrd="0" parTransId="{269FC2FA-84D2-48B7-86A1-7B435028B135}" sibTransId="{42F5D804-AA79-4BE8-9229-0F455DC94551}"/>
    <dgm:cxn modelId="{1C987957-7F37-4575-92B1-A4B108729F7D}" type="presOf" srcId="{00F4A9F5-8BEC-4BEC-9F83-9113EE161F0B}" destId="{CADAD14B-0FF9-405E-AB7D-F36BD06A8F00}" srcOrd="0" destOrd="0" presId="urn:microsoft.com/office/officeart/2008/layout/LinedList"/>
    <dgm:cxn modelId="{E615DE8B-8D59-4A36-8B3D-E0AD9C03EE3D}" type="presOf" srcId="{43798A6E-2827-41D6-AADD-A4983A36EC42}" destId="{6CB54C3E-9081-4D16-9A0D-969485AF282C}" srcOrd="0" destOrd="0" presId="urn:microsoft.com/office/officeart/2008/layout/LinedList"/>
    <dgm:cxn modelId="{75C2228C-BD5B-455A-AD64-71BE1583BD79}" type="presOf" srcId="{050B3726-8367-4CE8-B2A1-06EF376D97AC}" destId="{5EB45BA6-681F-41A3-ACF1-4299CA2A6512}" srcOrd="0" destOrd="0" presId="urn:microsoft.com/office/officeart/2008/layout/LinedList"/>
    <dgm:cxn modelId="{A8E1CA9A-B361-4387-9BE4-D5D71D82EF49}" srcId="{00F4A9F5-8BEC-4BEC-9F83-9113EE161F0B}" destId="{8ABFAAF4-DD89-4C32-B0CA-7C4EBF11B672}" srcOrd="2" destOrd="0" parTransId="{7946B35E-EFA6-408F-B0B2-8FA5EE43E95A}" sibTransId="{1610B046-1607-486C-90E5-B464A7DF759F}"/>
    <dgm:cxn modelId="{4CAE35B4-C1A2-4528-A3BA-DCF9BD63C67B}" type="presOf" srcId="{FD407788-1213-43F3-9F96-BEA8FB15F96B}" destId="{CDFF8F6D-E79C-4465-9911-979EF91E4EEB}" srcOrd="0" destOrd="0" presId="urn:microsoft.com/office/officeart/2008/layout/LinedList"/>
    <dgm:cxn modelId="{9ED9EDD8-C32A-4EE7-912D-6DE709F7051C}" srcId="{6FE39494-DD06-42CB-902F-AED9DFF7F4AC}" destId="{FD407788-1213-43F3-9F96-BEA8FB15F96B}" srcOrd="0" destOrd="0" parTransId="{4135C462-BE67-47FC-A09F-7A8AFABA8549}" sibTransId="{65A2A55A-88F8-4DEB-9AC5-A06344F864CD}"/>
    <dgm:cxn modelId="{B44AC2F1-EBDB-4EC6-B1CC-873BA2CA9F6C}" type="presOf" srcId="{22CC80D5-58C8-4705-8786-FBE310BA9032}" destId="{B1B6BA76-542C-4ABA-9535-9D882DCE878F}" srcOrd="0" destOrd="0" presId="urn:microsoft.com/office/officeart/2008/layout/LinedList"/>
    <dgm:cxn modelId="{86BA6298-DF2F-4B20-BF4F-FF341984D588}" type="presParOf" srcId="{CADAD14B-0FF9-405E-AB7D-F36BD06A8F00}" destId="{5DE5786F-5328-472A-A8BF-B9AF3ADF6024}" srcOrd="0" destOrd="0" presId="urn:microsoft.com/office/officeart/2008/layout/LinedList"/>
    <dgm:cxn modelId="{20C00B36-D74B-46F4-B620-8202B3C151C4}" type="presParOf" srcId="{CADAD14B-0FF9-405E-AB7D-F36BD06A8F00}" destId="{2D9BB634-B9A3-4E3C-A4BD-C3B21DF05745}" srcOrd="1" destOrd="0" presId="urn:microsoft.com/office/officeart/2008/layout/LinedList"/>
    <dgm:cxn modelId="{DA93A3D7-BD76-46B4-9379-82375AE30381}" type="presParOf" srcId="{2D9BB634-B9A3-4E3C-A4BD-C3B21DF05745}" destId="{7AC64C9F-10E5-401A-B33F-287D40702434}" srcOrd="0" destOrd="0" presId="urn:microsoft.com/office/officeart/2008/layout/LinedList"/>
    <dgm:cxn modelId="{FE63469B-01AC-438B-9641-1092EA487453}" type="presParOf" srcId="{2D9BB634-B9A3-4E3C-A4BD-C3B21DF05745}" destId="{B5A7C6CE-C7AD-4978-98F7-249A34C06C9D}" srcOrd="1" destOrd="0" presId="urn:microsoft.com/office/officeart/2008/layout/LinedList"/>
    <dgm:cxn modelId="{258F30F5-3A00-40E5-AFB2-D40A207E23FD}" type="presParOf" srcId="{B5A7C6CE-C7AD-4978-98F7-249A34C06C9D}" destId="{186AEB4F-CC0E-4D29-A16D-330ADF5EE9E1}" srcOrd="0" destOrd="0" presId="urn:microsoft.com/office/officeart/2008/layout/LinedList"/>
    <dgm:cxn modelId="{0CC4F4DE-FD19-454F-B667-791906281927}" type="presParOf" srcId="{B5A7C6CE-C7AD-4978-98F7-249A34C06C9D}" destId="{18BFDC8E-A84A-44CE-8257-DDB43B9954B6}" srcOrd="1" destOrd="0" presId="urn:microsoft.com/office/officeart/2008/layout/LinedList"/>
    <dgm:cxn modelId="{E26B07BE-6BDB-4083-8141-5DF55CC170DA}" type="presParOf" srcId="{18BFDC8E-A84A-44CE-8257-DDB43B9954B6}" destId="{A9F5709F-0660-4B33-983E-225C38A0AFD0}" srcOrd="0" destOrd="0" presId="urn:microsoft.com/office/officeart/2008/layout/LinedList"/>
    <dgm:cxn modelId="{ECE95D01-2F43-4ABB-AADF-F59E4BFD0BAC}" type="presParOf" srcId="{18BFDC8E-A84A-44CE-8257-DDB43B9954B6}" destId="{CDFF8F6D-E79C-4465-9911-979EF91E4EEB}" srcOrd="1" destOrd="0" presId="urn:microsoft.com/office/officeart/2008/layout/LinedList"/>
    <dgm:cxn modelId="{B2560DDD-A369-4F70-AFC4-8B9833E7A8D3}" type="presParOf" srcId="{18BFDC8E-A84A-44CE-8257-DDB43B9954B6}" destId="{A55C4862-0521-4CEC-88B9-8474BCFC5EF8}" srcOrd="2" destOrd="0" presId="urn:microsoft.com/office/officeart/2008/layout/LinedList"/>
    <dgm:cxn modelId="{AFA8BC87-AD6F-4254-B953-20E111D4C2B0}" type="presParOf" srcId="{B5A7C6CE-C7AD-4978-98F7-249A34C06C9D}" destId="{C36C7FB4-30ED-43A4-B998-4109F61477F6}" srcOrd="2" destOrd="0" presId="urn:microsoft.com/office/officeart/2008/layout/LinedList"/>
    <dgm:cxn modelId="{DD8CD2E4-6DB6-4FE1-A284-E1C9DF09AD35}" type="presParOf" srcId="{B5A7C6CE-C7AD-4978-98F7-249A34C06C9D}" destId="{2640CA6A-9060-4649-BCAD-4E20E14C3A4F}" srcOrd="3" destOrd="0" presId="urn:microsoft.com/office/officeart/2008/layout/LinedList"/>
    <dgm:cxn modelId="{7853AE58-2B6C-43AD-9783-758832E06579}" type="presParOf" srcId="{CADAD14B-0FF9-405E-AB7D-F36BD06A8F00}" destId="{93B39FA3-1E61-449F-939F-5EAD307532E8}" srcOrd="2" destOrd="0" presId="urn:microsoft.com/office/officeart/2008/layout/LinedList"/>
    <dgm:cxn modelId="{F37D4E37-3C3D-438D-AB68-532CAB415E39}" type="presParOf" srcId="{CADAD14B-0FF9-405E-AB7D-F36BD06A8F00}" destId="{96F349AB-3DBB-4D35-94FA-9147D75AE31B}" srcOrd="3" destOrd="0" presId="urn:microsoft.com/office/officeart/2008/layout/LinedList"/>
    <dgm:cxn modelId="{FAC50ACD-767B-4946-B890-8DB333998BAF}" type="presParOf" srcId="{96F349AB-3DBB-4D35-94FA-9147D75AE31B}" destId="{B1B6BA76-542C-4ABA-9535-9D882DCE878F}" srcOrd="0" destOrd="0" presId="urn:microsoft.com/office/officeart/2008/layout/LinedList"/>
    <dgm:cxn modelId="{CB4EB6A8-25C6-4EEF-AC37-6A23B73F587C}" type="presParOf" srcId="{96F349AB-3DBB-4D35-94FA-9147D75AE31B}" destId="{6B3D39CD-FAF3-442E-A88B-E44BCB4D2BC4}" srcOrd="1" destOrd="0" presId="urn:microsoft.com/office/officeart/2008/layout/LinedList"/>
    <dgm:cxn modelId="{C336141C-E0E0-4079-B1B8-E9132985CD4D}" type="presParOf" srcId="{6B3D39CD-FAF3-442E-A88B-E44BCB4D2BC4}" destId="{E4B8B61E-016D-4374-BA60-C4CDFECF61A2}" srcOrd="0" destOrd="0" presId="urn:microsoft.com/office/officeart/2008/layout/LinedList"/>
    <dgm:cxn modelId="{4AFFDD6A-680F-44DE-A02D-E21AE9B29261}" type="presParOf" srcId="{6B3D39CD-FAF3-442E-A88B-E44BCB4D2BC4}" destId="{98C9AEFE-3139-4233-B26F-2233B7530FFC}" srcOrd="1" destOrd="0" presId="urn:microsoft.com/office/officeart/2008/layout/LinedList"/>
    <dgm:cxn modelId="{D879AD13-7569-4B8A-9AC4-EF742F441778}" type="presParOf" srcId="{98C9AEFE-3139-4233-B26F-2233B7530FFC}" destId="{B36FB8F4-5492-4869-AEB9-7809E9C222E2}" srcOrd="0" destOrd="0" presId="urn:microsoft.com/office/officeart/2008/layout/LinedList"/>
    <dgm:cxn modelId="{E92D6B82-6C02-444D-B105-9115A7A8D7C7}" type="presParOf" srcId="{98C9AEFE-3139-4233-B26F-2233B7530FFC}" destId="{5EB45BA6-681F-41A3-ACF1-4299CA2A6512}" srcOrd="1" destOrd="0" presId="urn:microsoft.com/office/officeart/2008/layout/LinedList"/>
    <dgm:cxn modelId="{E7FF92C5-AFA6-404E-A2B1-F8ABA565CEB5}" type="presParOf" srcId="{98C9AEFE-3139-4233-B26F-2233B7530FFC}" destId="{93459BF8-6C68-4201-9E60-3718FE4C3FB0}" srcOrd="2" destOrd="0" presId="urn:microsoft.com/office/officeart/2008/layout/LinedList"/>
    <dgm:cxn modelId="{231A66E9-2A21-4E42-9534-73B44C2DA28C}" type="presParOf" srcId="{6B3D39CD-FAF3-442E-A88B-E44BCB4D2BC4}" destId="{C6118CFC-BC7B-4C8A-AA09-92E87F4624A2}" srcOrd="2" destOrd="0" presId="urn:microsoft.com/office/officeart/2008/layout/LinedList"/>
    <dgm:cxn modelId="{5B2CCDA8-FC8F-48E9-84B4-640346FDCFBB}" type="presParOf" srcId="{6B3D39CD-FAF3-442E-A88B-E44BCB4D2BC4}" destId="{8F272EF0-7FBE-43CF-A8C8-C43B6B32CEF1}" srcOrd="3" destOrd="0" presId="urn:microsoft.com/office/officeart/2008/layout/LinedList"/>
    <dgm:cxn modelId="{72B73274-7056-4541-AAD6-6AA1F1A86413}" type="presParOf" srcId="{6B3D39CD-FAF3-442E-A88B-E44BCB4D2BC4}" destId="{AD415A37-2DA3-4847-A869-E9713D79DE4F}" srcOrd="4" destOrd="0" presId="urn:microsoft.com/office/officeart/2008/layout/LinedList"/>
    <dgm:cxn modelId="{139CA96C-F8A8-4216-A530-F1D360D6804D}" type="presParOf" srcId="{AD415A37-2DA3-4847-A869-E9713D79DE4F}" destId="{2BE2BDD5-32BA-4B20-90B8-57D41DECA8C9}" srcOrd="0" destOrd="0" presId="urn:microsoft.com/office/officeart/2008/layout/LinedList"/>
    <dgm:cxn modelId="{04FFAC36-6758-42EF-BAA3-40E794FC6AC4}" type="presParOf" srcId="{AD415A37-2DA3-4847-A869-E9713D79DE4F}" destId="{3F957112-28F7-4C66-80D0-C410E6978086}" srcOrd="1" destOrd="0" presId="urn:microsoft.com/office/officeart/2008/layout/LinedList"/>
    <dgm:cxn modelId="{5857B4AC-00FA-45AE-98AF-FA1FB1387B95}" type="presParOf" srcId="{AD415A37-2DA3-4847-A869-E9713D79DE4F}" destId="{A1C007FD-062D-4FB0-9EC3-DBB51772F53F}" srcOrd="2" destOrd="0" presId="urn:microsoft.com/office/officeart/2008/layout/LinedList"/>
    <dgm:cxn modelId="{B5365BEC-B769-4F8D-8019-6068553A9F39}" type="presParOf" srcId="{6B3D39CD-FAF3-442E-A88B-E44BCB4D2BC4}" destId="{CF1BCA3F-45F6-465C-B28F-78B5D31E4AD4}" srcOrd="5" destOrd="0" presId="urn:microsoft.com/office/officeart/2008/layout/LinedList"/>
    <dgm:cxn modelId="{8999D31B-4A35-465D-872C-26090B8AACE6}" type="presParOf" srcId="{6B3D39CD-FAF3-442E-A88B-E44BCB4D2BC4}" destId="{EA8C4045-E5D6-4EF4-9955-8A1FC3F091E8}" srcOrd="6" destOrd="0" presId="urn:microsoft.com/office/officeart/2008/layout/LinedList"/>
    <dgm:cxn modelId="{0C2F9335-A59F-4C33-9FB2-E4348BBC81F5}" type="presParOf" srcId="{CADAD14B-0FF9-405E-AB7D-F36BD06A8F00}" destId="{2064E861-7019-4CC2-A8A2-CE04931F66A4}" srcOrd="4" destOrd="0" presId="urn:microsoft.com/office/officeart/2008/layout/LinedList"/>
    <dgm:cxn modelId="{1510EC4C-35E6-47C8-8DC3-28A4E9D2D392}" type="presParOf" srcId="{CADAD14B-0FF9-405E-AB7D-F36BD06A8F00}" destId="{7443DC18-DD7D-43E9-8A2A-881632E2093E}" srcOrd="5" destOrd="0" presId="urn:microsoft.com/office/officeart/2008/layout/LinedList"/>
    <dgm:cxn modelId="{2F2FEAD4-AE3A-4F3D-BAAD-6E556260CE87}" type="presParOf" srcId="{7443DC18-DD7D-43E9-8A2A-881632E2093E}" destId="{4F1F569B-6B9D-44A3-B103-DC84091BB2CE}" srcOrd="0" destOrd="0" presId="urn:microsoft.com/office/officeart/2008/layout/LinedList"/>
    <dgm:cxn modelId="{9B68EA30-0B55-4B70-B65E-786F7E4565B5}" type="presParOf" srcId="{7443DC18-DD7D-43E9-8A2A-881632E2093E}" destId="{D7E51464-6CF9-403D-A689-A92EEEF82917}" srcOrd="1" destOrd="0" presId="urn:microsoft.com/office/officeart/2008/layout/LinedList"/>
    <dgm:cxn modelId="{7E8E61D8-AE7E-48B5-9855-3FA7808C2A10}" type="presParOf" srcId="{D7E51464-6CF9-403D-A689-A92EEEF82917}" destId="{8C8C8564-B6C7-4FF2-B933-A856F410869B}" srcOrd="0" destOrd="0" presId="urn:microsoft.com/office/officeart/2008/layout/LinedList"/>
    <dgm:cxn modelId="{F0F00B19-5F3A-4C7B-8D4E-C548C9B496A1}" type="presParOf" srcId="{D7E51464-6CF9-403D-A689-A92EEEF82917}" destId="{81BB33B4-701F-43AB-A623-F4BDBB5B6DAC}" srcOrd="1" destOrd="0" presId="urn:microsoft.com/office/officeart/2008/layout/LinedList"/>
    <dgm:cxn modelId="{B62A3FCB-3DF6-421F-919E-B792A5E35582}" type="presParOf" srcId="{81BB33B4-701F-43AB-A623-F4BDBB5B6DAC}" destId="{7CAFE8E1-B5F7-41AC-9955-83961BC36962}" srcOrd="0" destOrd="0" presId="urn:microsoft.com/office/officeart/2008/layout/LinedList"/>
    <dgm:cxn modelId="{D412C368-A5A1-429D-A2AC-94F50A452422}" type="presParOf" srcId="{81BB33B4-701F-43AB-A623-F4BDBB5B6DAC}" destId="{6CB54C3E-9081-4D16-9A0D-969485AF282C}" srcOrd="1" destOrd="0" presId="urn:microsoft.com/office/officeart/2008/layout/LinedList"/>
    <dgm:cxn modelId="{C19E0B1E-422A-4014-BA08-841F5D0AB9CD}" type="presParOf" srcId="{81BB33B4-701F-43AB-A623-F4BDBB5B6DAC}" destId="{84419C1A-E2D8-4FAC-AB12-9D6A72391C06}" srcOrd="2" destOrd="0" presId="urn:microsoft.com/office/officeart/2008/layout/LinedList"/>
    <dgm:cxn modelId="{861FE3AE-C7EF-45D6-85D3-0E91C5B2BA2C}" type="presParOf" srcId="{D7E51464-6CF9-403D-A689-A92EEEF82917}" destId="{3928F550-2B59-4E3B-83DB-169766798E18}" srcOrd="2" destOrd="0" presId="urn:microsoft.com/office/officeart/2008/layout/LinedList"/>
    <dgm:cxn modelId="{7B75CD8F-FC6F-4107-A98B-F33CECEC5E0A}" type="presParOf" srcId="{D7E51464-6CF9-403D-A689-A92EEEF82917}" destId="{B2EE8D08-3EF9-4469-8CCD-C6487BCF9E4D}"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B9B00-A5CC-489D-AFB3-CFC1EDC90674}"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CA"/>
        </a:p>
      </dgm:t>
    </dgm:pt>
    <dgm:pt modelId="{9ADE3D83-8016-4E7E-99DD-25A5475612A9}">
      <dgm:prSet phldrT="[Text]"/>
      <dgm:spPr/>
      <dgm:t>
        <a:bodyPr/>
        <a:lstStyle/>
        <a:p>
          <a:r>
            <a:rPr lang="en-US" dirty="0"/>
            <a:t>Introductions</a:t>
          </a:r>
          <a:endParaRPr lang="en-CA" dirty="0"/>
        </a:p>
      </dgm:t>
    </dgm:pt>
    <dgm:pt modelId="{720E5729-2595-4277-A8B4-280D81BDF963}" type="parTrans" cxnId="{A4C68B88-C638-4C40-B4FB-02E5CB1173C3}">
      <dgm:prSet/>
      <dgm:spPr/>
      <dgm:t>
        <a:bodyPr/>
        <a:lstStyle/>
        <a:p>
          <a:endParaRPr lang="en-CA"/>
        </a:p>
      </dgm:t>
    </dgm:pt>
    <dgm:pt modelId="{DF40409E-5ED4-4462-B98B-CC74CE417AE1}" type="sibTrans" cxnId="{A4C68B88-C638-4C40-B4FB-02E5CB1173C3}">
      <dgm:prSet/>
      <dgm:spPr/>
      <dgm:t>
        <a:bodyPr/>
        <a:lstStyle/>
        <a:p>
          <a:endParaRPr lang="en-CA"/>
        </a:p>
      </dgm:t>
    </dgm:pt>
    <dgm:pt modelId="{2DD96D16-5D22-4070-8BD4-B3B5FE5C45A3}">
      <dgm:prSet phldrT="[Text]"/>
      <dgm:spPr>
        <a:solidFill>
          <a:srgbClr val="FFFF00"/>
        </a:solidFill>
      </dgm:spPr>
      <dgm:t>
        <a:bodyPr/>
        <a:lstStyle/>
        <a:p>
          <a:r>
            <a:rPr lang="en-US" dirty="0"/>
            <a:t>Entrepreneur shares Teaser / Pitch deck</a:t>
          </a:r>
          <a:endParaRPr lang="en-CA" dirty="0"/>
        </a:p>
      </dgm:t>
    </dgm:pt>
    <dgm:pt modelId="{5EABA57F-D782-4AA9-ADAB-E5CD4D43518F}" type="parTrans" cxnId="{F0D83FCD-4F93-4F18-A5ED-9D0600038EE5}">
      <dgm:prSet/>
      <dgm:spPr/>
      <dgm:t>
        <a:bodyPr/>
        <a:lstStyle/>
        <a:p>
          <a:endParaRPr lang="en-CA"/>
        </a:p>
      </dgm:t>
    </dgm:pt>
    <dgm:pt modelId="{88FFC03E-6734-4207-90BE-D004C612DB15}" type="sibTrans" cxnId="{F0D83FCD-4F93-4F18-A5ED-9D0600038EE5}">
      <dgm:prSet/>
      <dgm:spPr/>
      <dgm:t>
        <a:bodyPr/>
        <a:lstStyle/>
        <a:p>
          <a:endParaRPr lang="en-CA"/>
        </a:p>
      </dgm:t>
    </dgm:pt>
    <dgm:pt modelId="{6CC8A133-9F5E-46B3-B4CF-AA4176116947}">
      <dgm:prSet phldrT="[Text]"/>
      <dgm:spPr/>
      <dgm:t>
        <a:bodyPr/>
        <a:lstStyle/>
        <a:p>
          <a:r>
            <a:rPr lang="en-US" dirty="0"/>
            <a:t>Investor interest – Sign NDA/Access to Data Room</a:t>
          </a:r>
          <a:endParaRPr lang="en-CA" dirty="0"/>
        </a:p>
      </dgm:t>
    </dgm:pt>
    <dgm:pt modelId="{4D053F6D-FE28-4ED9-A1BE-45D65E50EEF6}" type="parTrans" cxnId="{47F6839B-5B46-4F26-A9C8-CB80B6A4D30A}">
      <dgm:prSet/>
      <dgm:spPr/>
      <dgm:t>
        <a:bodyPr/>
        <a:lstStyle/>
        <a:p>
          <a:endParaRPr lang="en-CA"/>
        </a:p>
      </dgm:t>
    </dgm:pt>
    <dgm:pt modelId="{5066F5E8-9246-4E59-B82D-D6E89628A08A}" type="sibTrans" cxnId="{47F6839B-5B46-4F26-A9C8-CB80B6A4D30A}">
      <dgm:prSet/>
      <dgm:spPr/>
      <dgm:t>
        <a:bodyPr/>
        <a:lstStyle/>
        <a:p>
          <a:endParaRPr lang="en-CA"/>
        </a:p>
      </dgm:t>
    </dgm:pt>
    <dgm:pt modelId="{28DA6141-ACF2-436C-9B6C-A8E5FC5439A8}">
      <dgm:prSet phldrT="[Text]"/>
      <dgm:spPr/>
      <dgm:t>
        <a:bodyPr/>
        <a:lstStyle/>
        <a:p>
          <a:r>
            <a:rPr lang="en-US" dirty="0"/>
            <a:t>Initial Due Diligence </a:t>
          </a:r>
          <a:endParaRPr lang="en-CA" dirty="0"/>
        </a:p>
      </dgm:t>
    </dgm:pt>
    <dgm:pt modelId="{4E5AD7E3-144C-4957-8B31-B003F4E63A48}" type="parTrans" cxnId="{5813EF4B-89F9-47BD-96C2-F6B0AEAA3305}">
      <dgm:prSet/>
      <dgm:spPr/>
      <dgm:t>
        <a:bodyPr/>
        <a:lstStyle/>
        <a:p>
          <a:endParaRPr lang="en-CA"/>
        </a:p>
      </dgm:t>
    </dgm:pt>
    <dgm:pt modelId="{F11D73E1-EBF1-4B28-B8CA-0C09D21FFBFF}" type="sibTrans" cxnId="{5813EF4B-89F9-47BD-96C2-F6B0AEAA3305}">
      <dgm:prSet/>
      <dgm:spPr/>
      <dgm:t>
        <a:bodyPr/>
        <a:lstStyle/>
        <a:p>
          <a:endParaRPr lang="en-CA"/>
        </a:p>
      </dgm:t>
    </dgm:pt>
    <dgm:pt modelId="{664898FA-2651-456D-9C04-8D4D028D3598}">
      <dgm:prSet phldrT="[Text]"/>
      <dgm:spPr/>
      <dgm:t>
        <a:bodyPr/>
        <a:lstStyle/>
        <a:p>
          <a:r>
            <a:rPr lang="en-US" dirty="0"/>
            <a:t>First Investment Committee Approval / Clearance In Principle</a:t>
          </a:r>
          <a:endParaRPr lang="en-CA" dirty="0"/>
        </a:p>
      </dgm:t>
    </dgm:pt>
    <dgm:pt modelId="{984377DD-F910-45C1-9266-DB1831457F35}" type="parTrans" cxnId="{12078101-6594-4D68-96A2-1F5250D39FD7}">
      <dgm:prSet/>
      <dgm:spPr/>
      <dgm:t>
        <a:bodyPr/>
        <a:lstStyle/>
        <a:p>
          <a:endParaRPr lang="en-CA"/>
        </a:p>
      </dgm:t>
    </dgm:pt>
    <dgm:pt modelId="{8455EFD2-7829-4130-BF09-00796772F522}" type="sibTrans" cxnId="{12078101-6594-4D68-96A2-1F5250D39FD7}">
      <dgm:prSet/>
      <dgm:spPr/>
      <dgm:t>
        <a:bodyPr/>
        <a:lstStyle/>
        <a:p>
          <a:endParaRPr lang="en-CA"/>
        </a:p>
      </dgm:t>
    </dgm:pt>
    <dgm:pt modelId="{65EE9ACE-5E90-48E2-AB79-160698CA6652}">
      <dgm:prSet phldrT="[Text]"/>
      <dgm:spPr/>
      <dgm:t>
        <a:bodyPr/>
        <a:lstStyle/>
        <a:p>
          <a:r>
            <a:rPr lang="en-US" dirty="0"/>
            <a:t>Finalization of Legal Agreements &amp; Disbursement of Funds</a:t>
          </a:r>
          <a:endParaRPr lang="en-CA" dirty="0"/>
        </a:p>
      </dgm:t>
    </dgm:pt>
    <dgm:pt modelId="{36C147B7-CD6A-494E-9793-5FA011C549FD}" type="parTrans" cxnId="{D97FDB3F-5681-4115-863C-0E04F9BB33D7}">
      <dgm:prSet/>
      <dgm:spPr/>
      <dgm:t>
        <a:bodyPr/>
        <a:lstStyle/>
        <a:p>
          <a:endParaRPr lang="en-CA"/>
        </a:p>
      </dgm:t>
    </dgm:pt>
    <dgm:pt modelId="{32FD06B9-D725-4CAD-88E1-3384C204C8DD}" type="sibTrans" cxnId="{D97FDB3F-5681-4115-863C-0E04F9BB33D7}">
      <dgm:prSet/>
      <dgm:spPr/>
      <dgm:t>
        <a:bodyPr/>
        <a:lstStyle/>
        <a:p>
          <a:endParaRPr lang="en-CA"/>
        </a:p>
      </dgm:t>
    </dgm:pt>
    <dgm:pt modelId="{60684BD8-3D90-46F6-929C-21939739279A}">
      <dgm:prSet phldrT="[Text]"/>
      <dgm:spPr/>
      <dgm:t>
        <a:bodyPr/>
        <a:lstStyle/>
        <a:p>
          <a:r>
            <a:rPr lang="en-US" dirty="0"/>
            <a:t>Final Investment Committee Approval</a:t>
          </a:r>
          <a:endParaRPr lang="en-CA" dirty="0"/>
        </a:p>
      </dgm:t>
    </dgm:pt>
    <dgm:pt modelId="{47391156-035E-4620-AAEB-34136FFF283A}" type="parTrans" cxnId="{F56EE069-C203-490A-8B74-2C504308A8C1}">
      <dgm:prSet/>
      <dgm:spPr/>
      <dgm:t>
        <a:bodyPr/>
        <a:lstStyle/>
        <a:p>
          <a:endParaRPr lang="en-CA"/>
        </a:p>
      </dgm:t>
    </dgm:pt>
    <dgm:pt modelId="{ED0BFB40-5BCD-4B45-B5A2-3999B1AFEDF2}" type="sibTrans" cxnId="{F56EE069-C203-490A-8B74-2C504308A8C1}">
      <dgm:prSet/>
      <dgm:spPr/>
      <dgm:t>
        <a:bodyPr/>
        <a:lstStyle/>
        <a:p>
          <a:endParaRPr lang="en-CA"/>
        </a:p>
      </dgm:t>
    </dgm:pt>
    <dgm:pt modelId="{F81CB190-99F6-4D98-9287-8D34484AAB45}">
      <dgm:prSet phldrT="[Text]"/>
      <dgm:spPr/>
      <dgm:t>
        <a:bodyPr/>
        <a:lstStyle/>
        <a:p>
          <a:r>
            <a:rPr lang="en-US" dirty="0"/>
            <a:t>Investor and Entrepreneur agree on Term Sheet</a:t>
          </a:r>
          <a:endParaRPr lang="en-CA" dirty="0"/>
        </a:p>
      </dgm:t>
    </dgm:pt>
    <dgm:pt modelId="{1E17A8E1-3D6C-46A2-82BC-7A8237F32623}" type="parTrans" cxnId="{7F2CBBD5-0328-409B-9E5F-AEF119491C87}">
      <dgm:prSet/>
      <dgm:spPr/>
      <dgm:t>
        <a:bodyPr/>
        <a:lstStyle/>
        <a:p>
          <a:endParaRPr lang="en-CA"/>
        </a:p>
      </dgm:t>
    </dgm:pt>
    <dgm:pt modelId="{1B8130B2-FF66-411D-9668-A9D541F1E893}" type="sibTrans" cxnId="{7F2CBBD5-0328-409B-9E5F-AEF119491C87}">
      <dgm:prSet/>
      <dgm:spPr/>
      <dgm:t>
        <a:bodyPr/>
        <a:lstStyle/>
        <a:p>
          <a:endParaRPr lang="en-CA"/>
        </a:p>
      </dgm:t>
    </dgm:pt>
    <dgm:pt modelId="{F2205355-AEA7-4FCF-BCC1-9A9FCCBE37D6}">
      <dgm:prSet phldrT="[Text]"/>
      <dgm:spPr/>
      <dgm:t>
        <a:bodyPr/>
        <a:lstStyle/>
        <a:p>
          <a:r>
            <a:rPr lang="en-US" dirty="0"/>
            <a:t>Investor carries out Detailed Due Diligence</a:t>
          </a:r>
          <a:endParaRPr lang="en-CA" dirty="0"/>
        </a:p>
      </dgm:t>
    </dgm:pt>
    <dgm:pt modelId="{DDEE978E-F1BE-445E-8904-6C7DE0AD1D32}" type="parTrans" cxnId="{34DF56E2-635E-42F7-A7E0-6A9DB072A85A}">
      <dgm:prSet/>
      <dgm:spPr/>
      <dgm:t>
        <a:bodyPr/>
        <a:lstStyle/>
        <a:p>
          <a:endParaRPr lang="en-CA"/>
        </a:p>
      </dgm:t>
    </dgm:pt>
    <dgm:pt modelId="{6852FAFD-9681-4FA0-854F-DCDD318A8D9E}" type="sibTrans" cxnId="{34DF56E2-635E-42F7-A7E0-6A9DB072A85A}">
      <dgm:prSet/>
      <dgm:spPr/>
      <dgm:t>
        <a:bodyPr/>
        <a:lstStyle/>
        <a:p>
          <a:endParaRPr lang="en-CA"/>
        </a:p>
      </dgm:t>
    </dgm:pt>
    <dgm:pt modelId="{A8A57D5E-8976-422C-91BA-F8C253CF1806}" type="pres">
      <dgm:prSet presAssocID="{8E8B9B00-A5CC-489D-AFB3-CFC1EDC90674}" presName="CompostProcess" presStyleCnt="0">
        <dgm:presLayoutVars>
          <dgm:dir/>
          <dgm:resizeHandles val="exact"/>
        </dgm:presLayoutVars>
      </dgm:prSet>
      <dgm:spPr/>
    </dgm:pt>
    <dgm:pt modelId="{EBD8AD87-A375-455E-8A18-7172673C884E}" type="pres">
      <dgm:prSet presAssocID="{8E8B9B00-A5CC-489D-AFB3-CFC1EDC90674}" presName="arrow" presStyleLbl="bgShp" presStyleIdx="0" presStyleCnt="1"/>
      <dgm:spPr/>
    </dgm:pt>
    <dgm:pt modelId="{2BBA9B40-5E6E-4F1D-B95E-7AD129B877F2}" type="pres">
      <dgm:prSet presAssocID="{8E8B9B00-A5CC-489D-AFB3-CFC1EDC90674}" presName="linearProcess" presStyleCnt="0"/>
      <dgm:spPr/>
    </dgm:pt>
    <dgm:pt modelId="{ED9F16F7-68E7-42BD-8CD6-262721AC13E2}" type="pres">
      <dgm:prSet presAssocID="{9ADE3D83-8016-4E7E-99DD-25A5475612A9}" presName="textNode" presStyleLbl="node1" presStyleIdx="0" presStyleCnt="9">
        <dgm:presLayoutVars>
          <dgm:bulletEnabled val="1"/>
        </dgm:presLayoutVars>
      </dgm:prSet>
      <dgm:spPr/>
    </dgm:pt>
    <dgm:pt modelId="{968CFAAC-F2AF-4576-9590-0733BCFC4CEC}" type="pres">
      <dgm:prSet presAssocID="{DF40409E-5ED4-4462-B98B-CC74CE417AE1}" presName="sibTrans" presStyleCnt="0"/>
      <dgm:spPr/>
    </dgm:pt>
    <dgm:pt modelId="{8ED20879-6931-4425-AC16-7D1C5FC10B13}" type="pres">
      <dgm:prSet presAssocID="{2DD96D16-5D22-4070-8BD4-B3B5FE5C45A3}" presName="textNode" presStyleLbl="node1" presStyleIdx="1" presStyleCnt="9">
        <dgm:presLayoutVars>
          <dgm:bulletEnabled val="1"/>
        </dgm:presLayoutVars>
      </dgm:prSet>
      <dgm:spPr/>
    </dgm:pt>
    <dgm:pt modelId="{E066D2A0-6DB8-4A95-9F70-A2EF86149CE1}" type="pres">
      <dgm:prSet presAssocID="{88FFC03E-6734-4207-90BE-D004C612DB15}" presName="sibTrans" presStyleCnt="0"/>
      <dgm:spPr/>
    </dgm:pt>
    <dgm:pt modelId="{8078B9E8-0F62-4559-847F-C7900E279DED}" type="pres">
      <dgm:prSet presAssocID="{6CC8A133-9F5E-46B3-B4CF-AA4176116947}" presName="textNode" presStyleLbl="node1" presStyleIdx="2" presStyleCnt="9">
        <dgm:presLayoutVars>
          <dgm:bulletEnabled val="1"/>
        </dgm:presLayoutVars>
      </dgm:prSet>
      <dgm:spPr/>
    </dgm:pt>
    <dgm:pt modelId="{16A37179-D378-4A1D-AD01-F884AD223CC9}" type="pres">
      <dgm:prSet presAssocID="{5066F5E8-9246-4E59-B82D-D6E89628A08A}" presName="sibTrans" presStyleCnt="0"/>
      <dgm:spPr/>
    </dgm:pt>
    <dgm:pt modelId="{0788048A-FB05-44CA-9FA0-532FE11ED88E}" type="pres">
      <dgm:prSet presAssocID="{28DA6141-ACF2-436C-9B6C-A8E5FC5439A8}" presName="textNode" presStyleLbl="node1" presStyleIdx="3" presStyleCnt="9">
        <dgm:presLayoutVars>
          <dgm:bulletEnabled val="1"/>
        </dgm:presLayoutVars>
      </dgm:prSet>
      <dgm:spPr/>
    </dgm:pt>
    <dgm:pt modelId="{FD1539EE-FB36-46E8-9F0C-4CB0E1AFA386}" type="pres">
      <dgm:prSet presAssocID="{F11D73E1-EBF1-4B28-B8CA-0C09D21FFBFF}" presName="sibTrans" presStyleCnt="0"/>
      <dgm:spPr/>
    </dgm:pt>
    <dgm:pt modelId="{5EBF1C95-7267-44DD-9CA5-A70A154BACB7}" type="pres">
      <dgm:prSet presAssocID="{664898FA-2651-456D-9C04-8D4D028D3598}" presName="textNode" presStyleLbl="node1" presStyleIdx="4" presStyleCnt="9">
        <dgm:presLayoutVars>
          <dgm:bulletEnabled val="1"/>
        </dgm:presLayoutVars>
      </dgm:prSet>
      <dgm:spPr/>
    </dgm:pt>
    <dgm:pt modelId="{32A15AC2-3985-4700-92A8-DD660F531BEA}" type="pres">
      <dgm:prSet presAssocID="{8455EFD2-7829-4130-BF09-00796772F522}" presName="sibTrans" presStyleCnt="0"/>
      <dgm:spPr/>
    </dgm:pt>
    <dgm:pt modelId="{F94F4338-CF7E-4A31-ACB7-4B83DD28178B}" type="pres">
      <dgm:prSet presAssocID="{F81CB190-99F6-4D98-9287-8D34484AAB45}" presName="textNode" presStyleLbl="node1" presStyleIdx="5" presStyleCnt="9">
        <dgm:presLayoutVars>
          <dgm:bulletEnabled val="1"/>
        </dgm:presLayoutVars>
      </dgm:prSet>
      <dgm:spPr/>
    </dgm:pt>
    <dgm:pt modelId="{58B9E322-09C8-4861-9710-C576309C9305}" type="pres">
      <dgm:prSet presAssocID="{1B8130B2-FF66-411D-9668-A9D541F1E893}" presName="sibTrans" presStyleCnt="0"/>
      <dgm:spPr/>
    </dgm:pt>
    <dgm:pt modelId="{828833A3-7E40-4A40-A977-DC03D3A6BC1A}" type="pres">
      <dgm:prSet presAssocID="{F2205355-AEA7-4FCF-BCC1-9A9FCCBE37D6}" presName="textNode" presStyleLbl="node1" presStyleIdx="6" presStyleCnt="9">
        <dgm:presLayoutVars>
          <dgm:bulletEnabled val="1"/>
        </dgm:presLayoutVars>
      </dgm:prSet>
      <dgm:spPr/>
    </dgm:pt>
    <dgm:pt modelId="{6F2A591E-0A71-4FF3-B1C2-0F476A80C2F1}" type="pres">
      <dgm:prSet presAssocID="{6852FAFD-9681-4FA0-854F-DCDD318A8D9E}" presName="sibTrans" presStyleCnt="0"/>
      <dgm:spPr/>
    </dgm:pt>
    <dgm:pt modelId="{5FF9EA04-90AD-4F01-BA36-92DFDA2502D8}" type="pres">
      <dgm:prSet presAssocID="{60684BD8-3D90-46F6-929C-21939739279A}" presName="textNode" presStyleLbl="node1" presStyleIdx="7" presStyleCnt="9">
        <dgm:presLayoutVars>
          <dgm:bulletEnabled val="1"/>
        </dgm:presLayoutVars>
      </dgm:prSet>
      <dgm:spPr/>
    </dgm:pt>
    <dgm:pt modelId="{73CBA974-1920-4C2D-8239-70908FC32A6C}" type="pres">
      <dgm:prSet presAssocID="{ED0BFB40-5BCD-4B45-B5A2-3999B1AFEDF2}" presName="sibTrans" presStyleCnt="0"/>
      <dgm:spPr/>
    </dgm:pt>
    <dgm:pt modelId="{9C4FF488-1BC6-41D8-81A3-9713AE6AF4FB}" type="pres">
      <dgm:prSet presAssocID="{65EE9ACE-5E90-48E2-AB79-160698CA6652}" presName="textNode" presStyleLbl="node1" presStyleIdx="8" presStyleCnt="9">
        <dgm:presLayoutVars>
          <dgm:bulletEnabled val="1"/>
        </dgm:presLayoutVars>
      </dgm:prSet>
      <dgm:spPr/>
    </dgm:pt>
  </dgm:ptLst>
  <dgm:cxnLst>
    <dgm:cxn modelId="{12078101-6594-4D68-96A2-1F5250D39FD7}" srcId="{8E8B9B00-A5CC-489D-AFB3-CFC1EDC90674}" destId="{664898FA-2651-456D-9C04-8D4D028D3598}" srcOrd="4" destOrd="0" parTransId="{984377DD-F910-45C1-9266-DB1831457F35}" sibTransId="{8455EFD2-7829-4130-BF09-00796772F522}"/>
    <dgm:cxn modelId="{C8067A02-F836-40C3-8F69-1D4685EF5DF5}" type="presOf" srcId="{65EE9ACE-5E90-48E2-AB79-160698CA6652}" destId="{9C4FF488-1BC6-41D8-81A3-9713AE6AF4FB}" srcOrd="0" destOrd="0" presId="urn:microsoft.com/office/officeart/2005/8/layout/hProcess9"/>
    <dgm:cxn modelId="{8DF7FA1F-1D6B-4E4B-9E8D-9485D52F9386}" type="presOf" srcId="{F2205355-AEA7-4FCF-BCC1-9A9FCCBE37D6}" destId="{828833A3-7E40-4A40-A977-DC03D3A6BC1A}" srcOrd="0" destOrd="0" presId="urn:microsoft.com/office/officeart/2005/8/layout/hProcess9"/>
    <dgm:cxn modelId="{CB6CF520-273D-4D8C-9808-31970BF06D7F}" type="presOf" srcId="{60684BD8-3D90-46F6-929C-21939739279A}" destId="{5FF9EA04-90AD-4F01-BA36-92DFDA2502D8}" srcOrd="0" destOrd="0" presId="urn:microsoft.com/office/officeart/2005/8/layout/hProcess9"/>
    <dgm:cxn modelId="{F681F337-F0F5-4086-BB2B-EC1A2F156E42}" type="presOf" srcId="{664898FA-2651-456D-9C04-8D4D028D3598}" destId="{5EBF1C95-7267-44DD-9CA5-A70A154BACB7}" srcOrd="0" destOrd="0" presId="urn:microsoft.com/office/officeart/2005/8/layout/hProcess9"/>
    <dgm:cxn modelId="{D97FDB3F-5681-4115-863C-0E04F9BB33D7}" srcId="{8E8B9B00-A5CC-489D-AFB3-CFC1EDC90674}" destId="{65EE9ACE-5E90-48E2-AB79-160698CA6652}" srcOrd="8" destOrd="0" parTransId="{36C147B7-CD6A-494E-9793-5FA011C549FD}" sibTransId="{32FD06B9-D725-4CAD-88E1-3384C204C8DD}"/>
    <dgm:cxn modelId="{0E027760-FDD3-4C85-82F5-450C57AB5E55}" type="presOf" srcId="{8E8B9B00-A5CC-489D-AFB3-CFC1EDC90674}" destId="{A8A57D5E-8976-422C-91BA-F8C253CF1806}" srcOrd="0" destOrd="0" presId="urn:microsoft.com/office/officeart/2005/8/layout/hProcess9"/>
    <dgm:cxn modelId="{9E79C245-E506-43FD-9609-CC0B20CAAECC}" type="presOf" srcId="{F81CB190-99F6-4D98-9287-8D34484AAB45}" destId="{F94F4338-CF7E-4A31-ACB7-4B83DD28178B}" srcOrd="0" destOrd="0" presId="urn:microsoft.com/office/officeart/2005/8/layout/hProcess9"/>
    <dgm:cxn modelId="{F56EE069-C203-490A-8B74-2C504308A8C1}" srcId="{8E8B9B00-A5CC-489D-AFB3-CFC1EDC90674}" destId="{60684BD8-3D90-46F6-929C-21939739279A}" srcOrd="7" destOrd="0" parTransId="{47391156-035E-4620-AAEB-34136FFF283A}" sibTransId="{ED0BFB40-5BCD-4B45-B5A2-3999B1AFEDF2}"/>
    <dgm:cxn modelId="{5813EF4B-89F9-47BD-96C2-F6B0AEAA3305}" srcId="{8E8B9B00-A5CC-489D-AFB3-CFC1EDC90674}" destId="{28DA6141-ACF2-436C-9B6C-A8E5FC5439A8}" srcOrd="3" destOrd="0" parTransId="{4E5AD7E3-144C-4957-8B31-B003F4E63A48}" sibTransId="{F11D73E1-EBF1-4B28-B8CA-0C09D21FFBFF}"/>
    <dgm:cxn modelId="{219CC87E-D1BB-409C-BA10-996F90C24EFE}" type="presOf" srcId="{2DD96D16-5D22-4070-8BD4-B3B5FE5C45A3}" destId="{8ED20879-6931-4425-AC16-7D1C5FC10B13}" srcOrd="0" destOrd="0" presId="urn:microsoft.com/office/officeart/2005/8/layout/hProcess9"/>
    <dgm:cxn modelId="{A4C68B88-C638-4C40-B4FB-02E5CB1173C3}" srcId="{8E8B9B00-A5CC-489D-AFB3-CFC1EDC90674}" destId="{9ADE3D83-8016-4E7E-99DD-25A5475612A9}" srcOrd="0" destOrd="0" parTransId="{720E5729-2595-4277-A8B4-280D81BDF963}" sibTransId="{DF40409E-5ED4-4462-B98B-CC74CE417AE1}"/>
    <dgm:cxn modelId="{CB3D5A9B-52FF-4DFA-8034-5A7702D616EA}" type="presOf" srcId="{28DA6141-ACF2-436C-9B6C-A8E5FC5439A8}" destId="{0788048A-FB05-44CA-9FA0-532FE11ED88E}" srcOrd="0" destOrd="0" presId="urn:microsoft.com/office/officeart/2005/8/layout/hProcess9"/>
    <dgm:cxn modelId="{47F6839B-5B46-4F26-A9C8-CB80B6A4D30A}" srcId="{8E8B9B00-A5CC-489D-AFB3-CFC1EDC90674}" destId="{6CC8A133-9F5E-46B3-B4CF-AA4176116947}" srcOrd="2" destOrd="0" parTransId="{4D053F6D-FE28-4ED9-A1BE-45D65E50EEF6}" sibTransId="{5066F5E8-9246-4E59-B82D-D6E89628A08A}"/>
    <dgm:cxn modelId="{06DEB6B2-5A63-4095-B7C8-1B19BF9D9B50}" type="presOf" srcId="{6CC8A133-9F5E-46B3-B4CF-AA4176116947}" destId="{8078B9E8-0F62-4559-847F-C7900E279DED}" srcOrd="0" destOrd="0" presId="urn:microsoft.com/office/officeart/2005/8/layout/hProcess9"/>
    <dgm:cxn modelId="{F0D83FCD-4F93-4F18-A5ED-9D0600038EE5}" srcId="{8E8B9B00-A5CC-489D-AFB3-CFC1EDC90674}" destId="{2DD96D16-5D22-4070-8BD4-B3B5FE5C45A3}" srcOrd="1" destOrd="0" parTransId="{5EABA57F-D782-4AA9-ADAB-E5CD4D43518F}" sibTransId="{88FFC03E-6734-4207-90BE-D004C612DB15}"/>
    <dgm:cxn modelId="{BF0D08D1-5536-4195-9746-456BCC148656}" type="presOf" srcId="{9ADE3D83-8016-4E7E-99DD-25A5475612A9}" destId="{ED9F16F7-68E7-42BD-8CD6-262721AC13E2}" srcOrd="0" destOrd="0" presId="urn:microsoft.com/office/officeart/2005/8/layout/hProcess9"/>
    <dgm:cxn modelId="{7F2CBBD5-0328-409B-9E5F-AEF119491C87}" srcId="{8E8B9B00-A5CC-489D-AFB3-CFC1EDC90674}" destId="{F81CB190-99F6-4D98-9287-8D34484AAB45}" srcOrd="5" destOrd="0" parTransId="{1E17A8E1-3D6C-46A2-82BC-7A8237F32623}" sibTransId="{1B8130B2-FF66-411D-9668-A9D541F1E893}"/>
    <dgm:cxn modelId="{34DF56E2-635E-42F7-A7E0-6A9DB072A85A}" srcId="{8E8B9B00-A5CC-489D-AFB3-CFC1EDC90674}" destId="{F2205355-AEA7-4FCF-BCC1-9A9FCCBE37D6}" srcOrd="6" destOrd="0" parTransId="{DDEE978E-F1BE-445E-8904-6C7DE0AD1D32}" sibTransId="{6852FAFD-9681-4FA0-854F-DCDD318A8D9E}"/>
    <dgm:cxn modelId="{D7569A55-285E-48FE-929D-5C026F1CB4C9}" type="presParOf" srcId="{A8A57D5E-8976-422C-91BA-F8C253CF1806}" destId="{EBD8AD87-A375-455E-8A18-7172673C884E}" srcOrd="0" destOrd="0" presId="urn:microsoft.com/office/officeart/2005/8/layout/hProcess9"/>
    <dgm:cxn modelId="{F7FB76A7-56D0-4400-9C8E-1D7DC0265472}" type="presParOf" srcId="{A8A57D5E-8976-422C-91BA-F8C253CF1806}" destId="{2BBA9B40-5E6E-4F1D-B95E-7AD129B877F2}" srcOrd="1" destOrd="0" presId="urn:microsoft.com/office/officeart/2005/8/layout/hProcess9"/>
    <dgm:cxn modelId="{200588C1-31AC-4A6F-BF3F-B270ACD4241B}" type="presParOf" srcId="{2BBA9B40-5E6E-4F1D-B95E-7AD129B877F2}" destId="{ED9F16F7-68E7-42BD-8CD6-262721AC13E2}" srcOrd="0" destOrd="0" presId="urn:microsoft.com/office/officeart/2005/8/layout/hProcess9"/>
    <dgm:cxn modelId="{9F515231-0525-4B15-8571-6975F3130557}" type="presParOf" srcId="{2BBA9B40-5E6E-4F1D-B95E-7AD129B877F2}" destId="{968CFAAC-F2AF-4576-9590-0733BCFC4CEC}" srcOrd="1" destOrd="0" presId="urn:microsoft.com/office/officeart/2005/8/layout/hProcess9"/>
    <dgm:cxn modelId="{BB4F3B5F-05D9-40EE-BB6E-ECBC226427A9}" type="presParOf" srcId="{2BBA9B40-5E6E-4F1D-B95E-7AD129B877F2}" destId="{8ED20879-6931-4425-AC16-7D1C5FC10B13}" srcOrd="2" destOrd="0" presId="urn:microsoft.com/office/officeart/2005/8/layout/hProcess9"/>
    <dgm:cxn modelId="{C088C874-4F32-478D-B9AB-211E5BE3DE1D}" type="presParOf" srcId="{2BBA9B40-5E6E-4F1D-B95E-7AD129B877F2}" destId="{E066D2A0-6DB8-4A95-9F70-A2EF86149CE1}" srcOrd="3" destOrd="0" presId="urn:microsoft.com/office/officeart/2005/8/layout/hProcess9"/>
    <dgm:cxn modelId="{B8D23D86-4084-4657-9497-697620192EEE}" type="presParOf" srcId="{2BBA9B40-5E6E-4F1D-B95E-7AD129B877F2}" destId="{8078B9E8-0F62-4559-847F-C7900E279DED}" srcOrd="4" destOrd="0" presId="urn:microsoft.com/office/officeart/2005/8/layout/hProcess9"/>
    <dgm:cxn modelId="{E7D0FA86-46AD-4F65-888C-A91EB9F534D1}" type="presParOf" srcId="{2BBA9B40-5E6E-4F1D-B95E-7AD129B877F2}" destId="{16A37179-D378-4A1D-AD01-F884AD223CC9}" srcOrd="5" destOrd="0" presId="urn:microsoft.com/office/officeart/2005/8/layout/hProcess9"/>
    <dgm:cxn modelId="{3E48ACD6-E285-4CF8-A37A-283585E26788}" type="presParOf" srcId="{2BBA9B40-5E6E-4F1D-B95E-7AD129B877F2}" destId="{0788048A-FB05-44CA-9FA0-532FE11ED88E}" srcOrd="6" destOrd="0" presId="urn:microsoft.com/office/officeart/2005/8/layout/hProcess9"/>
    <dgm:cxn modelId="{12BDDF94-31AA-4816-B998-FB757F4138DE}" type="presParOf" srcId="{2BBA9B40-5E6E-4F1D-B95E-7AD129B877F2}" destId="{FD1539EE-FB36-46E8-9F0C-4CB0E1AFA386}" srcOrd="7" destOrd="0" presId="urn:microsoft.com/office/officeart/2005/8/layout/hProcess9"/>
    <dgm:cxn modelId="{AD068F94-4147-47A3-B521-CF9D539A7BBF}" type="presParOf" srcId="{2BBA9B40-5E6E-4F1D-B95E-7AD129B877F2}" destId="{5EBF1C95-7267-44DD-9CA5-A70A154BACB7}" srcOrd="8" destOrd="0" presId="urn:microsoft.com/office/officeart/2005/8/layout/hProcess9"/>
    <dgm:cxn modelId="{5FD7FB9D-08AD-4ACF-AF95-B2326DA53372}" type="presParOf" srcId="{2BBA9B40-5E6E-4F1D-B95E-7AD129B877F2}" destId="{32A15AC2-3985-4700-92A8-DD660F531BEA}" srcOrd="9" destOrd="0" presId="urn:microsoft.com/office/officeart/2005/8/layout/hProcess9"/>
    <dgm:cxn modelId="{49528F14-4A47-4738-B7A3-D399DA71F065}" type="presParOf" srcId="{2BBA9B40-5E6E-4F1D-B95E-7AD129B877F2}" destId="{F94F4338-CF7E-4A31-ACB7-4B83DD28178B}" srcOrd="10" destOrd="0" presId="urn:microsoft.com/office/officeart/2005/8/layout/hProcess9"/>
    <dgm:cxn modelId="{E63DCC62-E643-47F1-B95F-235384131211}" type="presParOf" srcId="{2BBA9B40-5E6E-4F1D-B95E-7AD129B877F2}" destId="{58B9E322-09C8-4861-9710-C576309C9305}" srcOrd="11" destOrd="0" presId="urn:microsoft.com/office/officeart/2005/8/layout/hProcess9"/>
    <dgm:cxn modelId="{581ECCF9-788B-44E4-9935-116D998E864B}" type="presParOf" srcId="{2BBA9B40-5E6E-4F1D-B95E-7AD129B877F2}" destId="{828833A3-7E40-4A40-A977-DC03D3A6BC1A}" srcOrd="12" destOrd="0" presId="urn:microsoft.com/office/officeart/2005/8/layout/hProcess9"/>
    <dgm:cxn modelId="{6F55A484-938C-49A5-86D7-46BEA2F3032D}" type="presParOf" srcId="{2BBA9B40-5E6E-4F1D-B95E-7AD129B877F2}" destId="{6F2A591E-0A71-4FF3-B1C2-0F476A80C2F1}" srcOrd="13" destOrd="0" presId="urn:microsoft.com/office/officeart/2005/8/layout/hProcess9"/>
    <dgm:cxn modelId="{07B9A2D1-17AB-4258-B5A5-6757392C10DC}" type="presParOf" srcId="{2BBA9B40-5E6E-4F1D-B95E-7AD129B877F2}" destId="{5FF9EA04-90AD-4F01-BA36-92DFDA2502D8}" srcOrd="14" destOrd="0" presId="urn:microsoft.com/office/officeart/2005/8/layout/hProcess9"/>
    <dgm:cxn modelId="{DEA13651-9664-48CA-8702-D56D1F740777}" type="presParOf" srcId="{2BBA9B40-5E6E-4F1D-B95E-7AD129B877F2}" destId="{73CBA974-1920-4C2D-8239-70908FC32A6C}" srcOrd="15" destOrd="0" presId="urn:microsoft.com/office/officeart/2005/8/layout/hProcess9"/>
    <dgm:cxn modelId="{777FC730-3B42-4111-97F3-909242738503}" type="presParOf" srcId="{2BBA9B40-5E6E-4F1D-B95E-7AD129B877F2}" destId="{9C4FF488-1BC6-41D8-81A3-9713AE6AF4FB}"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3B248-BDCE-4996-A8D1-A41D82DAA307}">
      <dsp:nvSpPr>
        <dsp:cNvPr id="0" name=""/>
        <dsp:cNvSpPr/>
      </dsp:nvSpPr>
      <dsp:spPr>
        <a:xfrm>
          <a:off x="0" y="616"/>
          <a:ext cx="351408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A3D5C3-430F-452C-8735-22E578E7EDDA}">
      <dsp:nvSpPr>
        <dsp:cNvPr id="0" name=""/>
        <dsp:cNvSpPr/>
      </dsp:nvSpPr>
      <dsp:spPr>
        <a:xfrm>
          <a:off x="0" y="616"/>
          <a:ext cx="3514088" cy="100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Gap Analysis</a:t>
          </a:r>
          <a:endParaRPr lang="en-KE" sz="2200" kern="1200" dirty="0"/>
        </a:p>
      </dsp:txBody>
      <dsp:txXfrm>
        <a:off x="0" y="616"/>
        <a:ext cx="3514088" cy="1009436"/>
      </dsp:txXfrm>
    </dsp:sp>
    <dsp:sp modelId="{A9432724-51F1-4048-9413-EAAA1779B846}">
      <dsp:nvSpPr>
        <dsp:cNvPr id="0" name=""/>
        <dsp:cNvSpPr/>
      </dsp:nvSpPr>
      <dsp:spPr>
        <a:xfrm>
          <a:off x="0" y="1010053"/>
          <a:ext cx="3514088" cy="0"/>
        </a:xfrm>
        <a:prstGeom prst="line">
          <a:avLst/>
        </a:prstGeom>
        <a:solidFill>
          <a:schemeClr val="accent3">
            <a:hueOff val="-2791219"/>
            <a:satOff val="-25000"/>
            <a:lumOff val="7451"/>
            <a:alphaOff val="0"/>
          </a:schemeClr>
        </a:solidFill>
        <a:ln w="12700" cap="flat" cmpd="sng" algn="ctr">
          <a:solidFill>
            <a:schemeClr val="accent3">
              <a:hueOff val="-2791219"/>
              <a:satOff val="-25000"/>
              <a:lumOff val="745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2036DCF-3AE4-4304-AEF5-8B062B1090D8}">
      <dsp:nvSpPr>
        <dsp:cNvPr id="0" name=""/>
        <dsp:cNvSpPr/>
      </dsp:nvSpPr>
      <dsp:spPr>
        <a:xfrm>
          <a:off x="0" y="1010053"/>
          <a:ext cx="3514088" cy="100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Fundamentals of Financing</a:t>
          </a:r>
        </a:p>
      </dsp:txBody>
      <dsp:txXfrm>
        <a:off x="0" y="1010053"/>
        <a:ext cx="3514088" cy="1009436"/>
      </dsp:txXfrm>
    </dsp:sp>
    <dsp:sp modelId="{F8E059F4-2CAC-4EFE-926A-7B75180A5C82}">
      <dsp:nvSpPr>
        <dsp:cNvPr id="0" name=""/>
        <dsp:cNvSpPr/>
      </dsp:nvSpPr>
      <dsp:spPr>
        <a:xfrm>
          <a:off x="0" y="2019490"/>
          <a:ext cx="3514088" cy="0"/>
        </a:xfrm>
        <a:prstGeom prst="line">
          <a:avLst/>
        </a:prstGeom>
        <a:solidFill>
          <a:schemeClr val="accent3">
            <a:hueOff val="-5582439"/>
            <a:satOff val="-50000"/>
            <a:lumOff val="14902"/>
            <a:alphaOff val="0"/>
          </a:schemeClr>
        </a:solidFill>
        <a:ln w="12700" cap="flat" cmpd="sng" algn="ctr">
          <a:solidFill>
            <a:schemeClr val="accent3">
              <a:hueOff val="-5582439"/>
              <a:satOff val="-50000"/>
              <a:lumOff val="149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FE6F01A-F718-4F5F-ABE3-DAA8E56845DF}">
      <dsp:nvSpPr>
        <dsp:cNvPr id="0" name=""/>
        <dsp:cNvSpPr/>
      </dsp:nvSpPr>
      <dsp:spPr>
        <a:xfrm>
          <a:off x="0" y="2019490"/>
          <a:ext cx="3514088" cy="100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Financing for Manufacturers of Natural Products</a:t>
          </a:r>
        </a:p>
      </dsp:txBody>
      <dsp:txXfrm>
        <a:off x="0" y="2019490"/>
        <a:ext cx="3514088" cy="1009436"/>
      </dsp:txXfrm>
    </dsp:sp>
    <dsp:sp modelId="{B211D621-75FB-40CF-B491-ACE941F602DA}">
      <dsp:nvSpPr>
        <dsp:cNvPr id="0" name=""/>
        <dsp:cNvSpPr/>
      </dsp:nvSpPr>
      <dsp:spPr>
        <a:xfrm>
          <a:off x="0" y="3028926"/>
          <a:ext cx="3514088" cy="0"/>
        </a:xfrm>
        <a:prstGeom prst="line">
          <a:avLst/>
        </a:prstGeom>
        <a:solidFill>
          <a:schemeClr val="accent3">
            <a:hueOff val="-8373658"/>
            <a:satOff val="-75000"/>
            <a:lumOff val="22353"/>
            <a:alphaOff val="0"/>
          </a:schemeClr>
        </a:solidFill>
        <a:ln w="12700" cap="flat" cmpd="sng" algn="ctr">
          <a:solidFill>
            <a:schemeClr val="accent3">
              <a:hueOff val="-8373658"/>
              <a:satOff val="-75000"/>
              <a:lumOff val="223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71CF542-47A7-4DA5-A7BE-70F2C3C361FA}">
      <dsp:nvSpPr>
        <dsp:cNvPr id="0" name=""/>
        <dsp:cNvSpPr/>
      </dsp:nvSpPr>
      <dsp:spPr>
        <a:xfrm>
          <a:off x="0" y="3028926"/>
          <a:ext cx="3514088" cy="100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Pitch Deck Preparation</a:t>
          </a:r>
        </a:p>
      </dsp:txBody>
      <dsp:txXfrm>
        <a:off x="0" y="3028926"/>
        <a:ext cx="3514088" cy="1009436"/>
      </dsp:txXfrm>
    </dsp:sp>
    <dsp:sp modelId="{07D467EA-9053-484E-99F6-6E3A9C55C0EB}">
      <dsp:nvSpPr>
        <dsp:cNvPr id="0" name=""/>
        <dsp:cNvSpPr/>
      </dsp:nvSpPr>
      <dsp:spPr>
        <a:xfrm>
          <a:off x="0" y="4038363"/>
          <a:ext cx="3514088" cy="0"/>
        </a:xfrm>
        <a:prstGeom prst="line">
          <a:avLst/>
        </a:prstGeom>
        <a:solidFill>
          <a:schemeClr val="accent3">
            <a:hueOff val="-11164878"/>
            <a:satOff val="-100000"/>
            <a:lumOff val="29804"/>
            <a:alphaOff val="0"/>
          </a:schemeClr>
        </a:solidFill>
        <a:ln w="12700" cap="flat" cmpd="sng" algn="ctr">
          <a:solidFill>
            <a:schemeClr val="accent3">
              <a:hueOff val="-11164878"/>
              <a:satOff val="-100000"/>
              <a:lumOff val="29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15390E3-C37F-46F6-A8EA-43476BE85A17}">
      <dsp:nvSpPr>
        <dsp:cNvPr id="0" name=""/>
        <dsp:cNvSpPr/>
      </dsp:nvSpPr>
      <dsp:spPr>
        <a:xfrm>
          <a:off x="0" y="4038363"/>
          <a:ext cx="3514088" cy="100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Review, Q&amp;A</a:t>
          </a:r>
          <a:endParaRPr lang="en-KE" sz="2200" kern="1200" dirty="0"/>
        </a:p>
      </dsp:txBody>
      <dsp:txXfrm>
        <a:off x="0" y="4038363"/>
        <a:ext cx="3514088" cy="1009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DE239-2650-4147-98BF-24F2B519FB02}">
      <dsp:nvSpPr>
        <dsp:cNvPr id="0" name=""/>
        <dsp:cNvSpPr/>
      </dsp:nvSpPr>
      <dsp:spPr>
        <a:xfrm>
          <a:off x="0" y="4888"/>
          <a:ext cx="5961345" cy="1137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171A9-83DF-4DBE-A48B-58E03F3EEE12}">
      <dsp:nvSpPr>
        <dsp:cNvPr id="0" name=""/>
        <dsp:cNvSpPr/>
      </dsp:nvSpPr>
      <dsp:spPr>
        <a:xfrm>
          <a:off x="344138" y="260858"/>
          <a:ext cx="625705" cy="625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561668A-AB37-4EA3-9008-005971EB36CB}">
      <dsp:nvSpPr>
        <dsp:cNvPr id="0" name=""/>
        <dsp:cNvSpPr/>
      </dsp:nvSpPr>
      <dsp:spPr>
        <a:xfrm>
          <a:off x="1313982" y="4888"/>
          <a:ext cx="2682605"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977900">
            <a:lnSpc>
              <a:spcPct val="100000"/>
            </a:lnSpc>
            <a:spcBef>
              <a:spcPct val="0"/>
            </a:spcBef>
            <a:spcAft>
              <a:spcPct val="35000"/>
            </a:spcAft>
            <a:buNone/>
          </a:pPr>
          <a:r>
            <a:rPr lang="en-GB" sz="2200" kern="1200" dirty="0"/>
            <a:t>Identification of Industry Categories</a:t>
          </a:r>
          <a:endParaRPr lang="en-KE" sz="2200" kern="1200" dirty="0"/>
        </a:p>
      </dsp:txBody>
      <dsp:txXfrm>
        <a:off x="1313982" y="4888"/>
        <a:ext cx="2682605" cy="1137647"/>
      </dsp:txXfrm>
    </dsp:sp>
    <dsp:sp modelId="{971CE6A2-40D7-4B76-9188-1DCF27C44192}">
      <dsp:nvSpPr>
        <dsp:cNvPr id="0" name=""/>
        <dsp:cNvSpPr/>
      </dsp:nvSpPr>
      <dsp:spPr>
        <a:xfrm>
          <a:off x="3996587" y="4888"/>
          <a:ext cx="1963472"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488950">
            <a:lnSpc>
              <a:spcPct val="100000"/>
            </a:lnSpc>
            <a:spcBef>
              <a:spcPct val="0"/>
            </a:spcBef>
            <a:spcAft>
              <a:spcPct val="35000"/>
            </a:spcAft>
            <a:buNone/>
          </a:pPr>
          <a:r>
            <a:rPr lang="en-GB" sz="1100" kern="1200" dirty="0"/>
            <a:t>There is need to identify the categories of the Industry , in order to understand the financing need, time of financing and understand the general cash cycle</a:t>
          </a:r>
          <a:endParaRPr lang="en-KE" sz="1100" kern="1200" dirty="0"/>
        </a:p>
      </dsp:txBody>
      <dsp:txXfrm>
        <a:off x="3996587" y="4888"/>
        <a:ext cx="1963472" cy="1137647"/>
      </dsp:txXfrm>
    </dsp:sp>
    <dsp:sp modelId="{143349DB-1566-4F04-BE88-8F02491DF432}">
      <dsp:nvSpPr>
        <dsp:cNvPr id="0" name=""/>
        <dsp:cNvSpPr/>
      </dsp:nvSpPr>
      <dsp:spPr>
        <a:xfrm>
          <a:off x="0" y="1426946"/>
          <a:ext cx="5961345" cy="1137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5A5E0-FD39-4F9F-8B2A-11A448D688D0}">
      <dsp:nvSpPr>
        <dsp:cNvPr id="0" name=""/>
        <dsp:cNvSpPr/>
      </dsp:nvSpPr>
      <dsp:spPr>
        <a:xfrm>
          <a:off x="344138" y="1682917"/>
          <a:ext cx="625705" cy="625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5A3C1AD-E799-48A0-9FE1-92997C7B7F29}">
      <dsp:nvSpPr>
        <dsp:cNvPr id="0" name=""/>
        <dsp:cNvSpPr/>
      </dsp:nvSpPr>
      <dsp:spPr>
        <a:xfrm>
          <a:off x="1313982" y="1426946"/>
          <a:ext cx="2682605"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977900">
            <a:lnSpc>
              <a:spcPct val="100000"/>
            </a:lnSpc>
            <a:spcBef>
              <a:spcPct val="0"/>
            </a:spcBef>
            <a:spcAft>
              <a:spcPct val="35000"/>
            </a:spcAft>
            <a:buNone/>
          </a:pPr>
          <a:r>
            <a:rPr lang="en-GB" sz="2200" kern="1200"/>
            <a:t>Growth , Harvest , Manufacturing</a:t>
          </a:r>
          <a:endParaRPr lang="en-KE" sz="2200" kern="1200"/>
        </a:p>
      </dsp:txBody>
      <dsp:txXfrm>
        <a:off x="1313982" y="1426946"/>
        <a:ext cx="2682605" cy="1137647"/>
      </dsp:txXfrm>
    </dsp:sp>
    <dsp:sp modelId="{3F04764E-7D29-4A7B-93E6-CFB92B239D15}">
      <dsp:nvSpPr>
        <dsp:cNvPr id="0" name=""/>
        <dsp:cNvSpPr/>
      </dsp:nvSpPr>
      <dsp:spPr>
        <a:xfrm>
          <a:off x="3996587" y="1426946"/>
          <a:ext cx="1963472"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488950">
            <a:lnSpc>
              <a:spcPct val="100000"/>
            </a:lnSpc>
            <a:spcBef>
              <a:spcPct val="0"/>
            </a:spcBef>
            <a:spcAft>
              <a:spcPct val="35000"/>
            </a:spcAft>
            <a:buNone/>
          </a:pPr>
          <a:r>
            <a:rPr lang="en-GB" sz="1100" kern="1200"/>
            <a:t>Growth of the Actual Raw Material</a:t>
          </a:r>
          <a:endParaRPr lang="en-KE" sz="1100" kern="1200"/>
        </a:p>
        <a:p>
          <a:pPr marL="0" lvl="0" indent="0" algn="l" defTabSz="488950">
            <a:lnSpc>
              <a:spcPct val="100000"/>
            </a:lnSpc>
            <a:spcBef>
              <a:spcPct val="0"/>
            </a:spcBef>
            <a:spcAft>
              <a:spcPct val="35000"/>
            </a:spcAft>
            <a:buNone/>
          </a:pPr>
          <a:r>
            <a:rPr lang="en-GB" sz="1100" kern="1200"/>
            <a:t>Period of Growth</a:t>
          </a:r>
          <a:endParaRPr lang="en-KE" sz="1100" kern="1200"/>
        </a:p>
        <a:p>
          <a:pPr marL="0" lvl="0" indent="0" algn="l" defTabSz="488950">
            <a:lnSpc>
              <a:spcPct val="100000"/>
            </a:lnSpc>
            <a:spcBef>
              <a:spcPct val="0"/>
            </a:spcBef>
            <a:spcAft>
              <a:spcPct val="35000"/>
            </a:spcAft>
            <a:buNone/>
          </a:pPr>
          <a:r>
            <a:rPr lang="en-GB" sz="1100" kern="1200"/>
            <a:t>Harvest period or Cycle</a:t>
          </a:r>
          <a:endParaRPr lang="en-KE" sz="1100" kern="1200"/>
        </a:p>
        <a:p>
          <a:pPr marL="0" lvl="0" indent="0" algn="l" defTabSz="488950">
            <a:lnSpc>
              <a:spcPct val="100000"/>
            </a:lnSpc>
            <a:spcBef>
              <a:spcPct val="0"/>
            </a:spcBef>
            <a:spcAft>
              <a:spcPct val="35000"/>
            </a:spcAft>
            <a:buNone/>
          </a:pPr>
          <a:r>
            <a:rPr lang="en-GB" sz="1100" kern="1200"/>
            <a:t>Collection, drying, transportation to factory</a:t>
          </a:r>
          <a:endParaRPr lang="en-KE" sz="1100" kern="1200"/>
        </a:p>
      </dsp:txBody>
      <dsp:txXfrm>
        <a:off x="3996587" y="1426946"/>
        <a:ext cx="1963472" cy="1137647"/>
      </dsp:txXfrm>
    </dsp:sp>
    <dsp:sp modelId="{9CA6798D-CEF6-4B5A-B8C2-3B54A9CC6090}">
      <dsp:nvSpPr>
        <dsp:cNvPr id="0" name=""/>
        <dsp:cNvSpPr/>
      </dsp:nvSpPr>
      <dsp:spPr>
        <a:xfrm>
          <a:off x="0" y="2849005"/>
          <a:ext cx="5961345" cy="1137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67E20-7FF4-481F-895C-CCCAB14BB236}">
      <dsp:nvSpPr>
        <dsp:cNvPr id="0" name=""/>
        <dsp:cNvSpPr/>
      </dsp:nvSpPr>
      <dsp:spPr>
        <a:xfrm>
          <a:off x="344138" y="3104976"/>
          <a:ext cx="625705" cy="625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47CE1CC-582F-45E8-8ECA-DB42DF53FD03}">
      <dsp:nvSpPr>
        <dsp:cNvPr id="0" name=""/>
        <dsp:cNvSpPr/>
      </dsp:nvSpPr>
      <dsp:spPr>
        <a:xfrm>
          <a:off x="1313982" y="2849005"/>
          <a:ext cx="2682605"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977900">
            <a:lnSpc>
              <a:spcPct val="100000"/>
            </a:lnSpc>
            <a:spcBef>
              <a:spcPct val="0"/>
            </a:spcBef>
            <a:spcAft>
              <a:spcPct val="35000"/>
            </a:spcAft>
            <a:buNone/>
          </a:pPr>
          <a:r>
            <a:rPr lang="en-GB" sz="2200" kern="1200"/>
            <a:t>Drying and Manufacturing</a:t>
          </a:r>
          <a:endParaRPr lang="en-KE" sz="2200" kern="1200"/>
        </a:p>
      </dsp:txBody>
      <dsp:txXfrm>
        <a:off x="1313982" y="2849005"/>
        <a:ext cx="2682605" cy="1137647"/>
      </dsp:txXfrm>
    </dsp:sp>
    <dsp:sp modelId="{5D932A1A-ADDD-40D1-B82A-A863F43851CA}">
      <dsp:nvSpPr>
        <dsp:cNvPr id="0" name=""/>
        <dsp:cNvSpPr/>
      </dsp:nvSpPr>
      <dsp:spPr>
        <a:xfrm>
          <a:off x="3996587" y="2849005"/>
          <a:ext cx="1963472"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488950">
            <a:lnSpc>
              <a:spcPct val="100000"/>
            </a:lnSpc>
            <a:spcBef>
              <a:spcPct val="0"/>
            </a:spcBef>
            <a:spcAft>
              <a:spcPct val="35000"/>
            </a:spcAft>
            <a:buNone/>
          </a:pPr>
          <a:r>
            <a:rPr lang="en-GB" sz="1100" kern="1200"/>
            <a:t>Manufacturing Only</a:t>
          </a:r>
          <a:endParaRPr lang="en-KE" sz="1100" kern="1200"/>
        </a:p>
        <a:p>
          <a:pPr marL="0" lvl="0" indent="0" algn="l" defTabSz="488950">
            <a:lnSpc>
              <a:spcPct val="100000"/>
            </a:lnSpc>
            <a:spcBef>
              <a:spcPct val="0"/>
            </a:spcBef>
            <a:spcAft>
              <a:spcPct val="35000"/>
            </a:spcAft>
            <a:buNone/>
          </a:pPr>
          <a:r>
            <a:rPr lang="en-GB" sz="1100" kern="1200"/>
            <a:t>Purchase of raw material</a:t>
          </a:r>
          <a:endParaRPr lang="en-KE" sz="1100" kern="1200"/>
        </a:p>
      </dsp:txBody>
      <dsp:txXfrm>
        <a:off x="3996587" y="2849005"/>
        <a:ext cx="1963472" cy="1137647"/>
      </dsp:txXfrm>
    </dsp:sp>
    <dsp:sp modelId="{4A9C30AD-D349-4598-8995-BCA7374620A0}">
      <dsp:nvSpPr>
        <dsp:cNvPr id="0" name=""/>
        <dsp:cNvSpPr/>
      </dsp:nvSpPr>
      <dsp:spPr>
        <a:xfrm>
          <a:off x="0" y="4271064"/>
          <a:ext cx="5961345" cy="11376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62AEB-257B-49F0-BCFE-ED4D13BD7003}">
      <dsp:nvSpPr>
        <dsp:cNvPr id="0" name=""/>
        <dsp:cNvSpPr/>
      </dsp:nvSpPr>
      <dsp:spPr>
        <a:xfrm>
          <a:off x="344138" y="4527035"/>
          <a:ext cx="625705" cy="625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09A3F48-990E-4780-8EB6-3FF6F7C02077}">
      <dsp:nvSpPr>
        <dsp:cNvPr id="0" name=""/>
        <dsp:cNvSpPr/>
      </dsp:nvSpPr>
      <dsp:spPr>
        <a:xfrm>
          <a:off x="1313982" y="4271064"/>
          <a:ext cx="2682605"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977900">
            <a:lnSpc>
              <a:spcPct val="100000"/>
            </a:lnSpc>
            <a:spcBef>
              <a:spcPct val="0"/>
            </a:spcBef>
            <a:spcAft>
              <a:spcPct val="35000"/>
            </a:spcAft>
            <a:buNone/>
          </a:pPr>
          <a:r>
            <a:rPr lang="en-GB" sz="2200" kern="1200" dirty="0"/>
            <a:t>Number of years in Business</a:t>
          </a:r>
          <a:endParaRPr lang="en-KE" sz="2200" kern="1200" dirty="0"/>
        </a:p>
      </dsp:txBody>
      <dsp:txXfrm>
        <a:off x="1313982" y="4271064"/>
        <a:ext cx="2682605" cy="1137647"/>
      </dsp:txXfrm>
    </dsp:sp>
    <dsp:sp modelId="{936B880F-757B-4DB9-AE6D-3F5717219127}">
      <dsp:nvSpPr>
        <dsp:cNvPr id="0" name=""/>
        <dsp:cNvSpPr/>
      </dsp:nvSpPr>
      <dsp:spPr>
        <a:xfrm>
          <a:off x="3996587" y="4271064"/>
          <a:ext cx="1963472" cy="113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01" tIns="120401" rIns="120401" bIns="120401" numCol="1" spcCol="1270" anchor="ctr" anchorCtr="0">
          <a:noAutofit/>
        </a:bodyPr>
        <a:lstStyle/>
        <a:p>
          <a:pPr marL="0" lvl="0" indent="0" algn="l" defTabSz="488950">
            <a:lnSpc>
              <a:spcPct val="100000"/>
            </a:lnSpc>
            <a:spcBef>
              <a:spcPct val="0"/>
            </a:spcBef>
            <a:spcAft>
              <a:spcPct val="35000"/>
            </a:spcAft>
            <a:buNone/>
          </a:pPr>
          <a:r>
            <a:rPr lang="en-GB" sz="1100" kern="1200" dirty="0"/>
            <a:t>.</a:t>
          </a:r>
          <a:endParaRPr lang="en-KE" sz="1100" kern="1200" dirty="0"/>
        </a:p>
      </dsp:txBody>
      <dsp:txXfrm>
        <a:off x="3996587" y="4271064"/>
        <a:ext cx="1963472" cy="1137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E6D50-13B7-47BD-BF7E-55810BAD5127}">
      <dsp:nvSpPr>
        <dsp:cNvPr id="0" name=""/>
        <dsp:cNvSpPr/>
      </dsp:nvSpPr>
      <dsp:spPr>
        <a:xfrm>
          <a:off x="1985" y="334226"/>
          <a:ext cx="4061849" cy="2437109"/>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r>
            <a:rPr lang="en-US" sz="1800" kern="1200" dirty="0"/>
            <a:t>Long Term Financing </a:t>
          </a:r>
          <a:endParaRPr lang="en-KE" sz="1800" kern="1200" dirty="0"/>
        </a:p>
        <a:p>
          <a:pPr marL="114300" lvl="1" indent="-114300" algn="l" defTabSz="666750">
            <a:lnSpc>
              <a:spcPct val="90000"/>
            </a:lnSpc>
            <a:spcBef>
              <a:spcPct val="0"/>
            </a:spcBef>
            <a:spcAft>
              <a:spcPct val="15000"/>
            </a:spcAft>
            <a:buChar char="•"/>
          </a:pPr>
          <a:r>
            <a:rPr lang="en-US" sz="1500" kern="1200" dirty="0"/>
            <a:t>Financing for Capital Equipment , Financing for Expansion,</a:t>
          </a:r>
        </a:p>
        <a:p>
          <a:pPr marL="114300" lvl="1" indent="-114300" algn="l" defTabSz="666750">
            <a:lnSpc>
              <a:spcPct val="90000"/>
            </a:lnSpc>
            <a:spcBef>
              <a:spcPct val="0"/>
            </a:spcBef>
            <a:spcAft>
              <a:spcPct val="15000"/>
            </a:spcAft>
            <a:buChar char="•"/>
          </a:pPr>
          <a:r>
            <a:rPr lang="en-US" sz="1500" kern="1200" dirty="0"/>
            <a:t>Long term Financing usually takes 4- 10 Years to make repayment by the business.</a:t>
          </a:r>
        </a:p>
        <a:p>
          <a:pPr marL="114300" lvl="1" indent="-114300" algn="l" defTabSz="666750">
            <a:lnSpc>
              <a:spcPct val="90000"/>
            </a:lnSpc>
            <a:spcBef>
              <a:spcPct val="0"/>
            </a:spcBef>
            <a:spcAft>
              <a:spcPct val="15000"/>
            </a:spcAft>
            <a:buChar char="•"/>
          </a:pPr>
          <a:r>
            <a:rPr lang="en-US" sz="1500" kern="1200" dirty="0"/>
            <a:t>This can be financed through Debt or Equity or a mix of the same. </a:t>
          </a:r>
        </a:p>
        <a:p>
          <a:pPr marL="114300" lvl="1" indent="-114300" algn="l" defTabSz="666750">
            <a:lnSpc>
              <a:spcPct val="90000"/>
            </a:lnSpc>
            <a:spcBef>
              <a:spcPct val="0"/>
            </a:spcBef>
            <a:spcAft>
              <a:spcPct val="15000"/>
            </a:spcAft>
            <a:buChar char="•"/>
          </a:pPr>
          <a:r>
            <a:rPr lang="en-US" sz="1500" kern="1200" dirty="0"/>
            <a:t>This can also be financed through grants , which can also include technical assistance for Capacity Building </a:t>
          </a:r>
        </a:p>
      </dsp:txBody>
      <dsp:txXfrm>
        <a:off x="1985" y="334226"/>
        <a:ext cx="4061849" cy="2437109"/>
      </dsp:txXfrm>
    </dsp:sp>
    <dsp:sp modelId="{888AF787-6AC5-4B46-BACF-2462719170BA}">
      <dsp:nvSpPr>
        <dsp:cNvPr id="0" name=""/>
        <dsp:cNvSpPr/>
      </dsp:nvSpPr>
      <dsp:spPr>
        <a:xfrm>
          <a:off x="1985" y="3177521"/>
          <a:ext cx="4061849" cy="2437109"/>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800100">
            <a:lnSpc>
              <a:spcPct val="90000"/>
            </a:lnSpc>
            <a:spcBef>
              <a:spcPct val="0"/>
            </a:spcBef>
            <a:spcAft>
              <a:spcPct val="35000"/>
            </a:spcAft>
            <a:buNone/>
          </a:pPr>
          <a:r>
            <a:rPr lang="en-US" sz="1800" kern="1200"/>
            <a:t>Short Term Financing</a:t>
          </a:r>
          <a:endParaRPr lang="en-US" sz="1800" kern="1200" dirty="0"/>
        </a:p>
        <a:p>
          <a:pPr marL="114300" lvl="1" indent="-114300" algn="l" defTabSz="666750">
            <a:lnSpc>
              <a:spcPct val="90000"/>
            </a:lnSpc>
            <a:spcBef>
              <a:spcPct val="0"/>
            </a:spcBef>
            <a:spcAft>
              <a:spcPct val="15000"/>
            </a:spcAft>
            <a:buChar char="•"/>
          </a:pPr>
          <a:r>
            <a:rPr lang="en-US" sz="1500" kern="1200" dirty="0"/>
            <a:t>Financing for Working capital, which is usually short term , with a repayment period of between 12- 24 months.</a:t>
          </a:r>
        </a:p>
        <a:p>
          <a:pPr marL="114300" lvl="1" indent="-114300" algn="l" defTabSz="666750">
            <a:lnSpc>
              <a:spcPct val="90000"/>
            </a:lnSpc>
            <a:spcBef>
              <a:spcPct val="0"/>
            </a:spcBef>
            <a:spcAft>
              <a:spcPct val="15000"/>
            </a:spcAft>
            <a:buChar char="•"/>
          </a:pPr>
          <a:r>
            <a:rPr lang="en-US" sz="1500" kern="1200" dirty="0"/>
            <a:t>This is usually carried out through Debt , short term debt, invoice discounting, trade finance(LCs, COD)</a:t>
          </a:r>
        </a:p>
        <a:p>
          <a:pPr marL="114300" lvl="1" indent="-114300" algn="l" defTabSz="666750">
            <a:lnSpc>
              <a:spcPct val="90000"/>
            </a:lnSpc>
            <a:spcBef>
              <a:spcPct val="0"/>
            </a:spcBef>
            <a:spcAft>
              <a:spcPct val="15000"/>
            </a:spcAft>
            <a:buChar char="•"/>
          </a:pPr>
          <a:r>
            <a:rPr lang="en-US" sz="1500" kern="1200" dirty="0"/>
            <a:t>We aim to pick the correct financing solution for the type of financing or financing gap required by the organization</a:t>
          </a:r>
        </a:p>
      </dsp:txBody>
      <dsp:txXfrm>
        <a:off x="1985" y="3177521"/>
        <a:ext cx="4061849" cy="2437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5786F-5328-472A-A8BF-B9AF3ADF6024}">
      <dsp:nvSpPr>
        <dsp:cNvPr id="0" name=""/>
        <dsp:cNvSpPr/>
      </dsp:nvSpPr>
      <dsp:spPr>
        <a:xfrm>
          <a:off x="0" y="2532"/>
          <a:ext cx="510621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C64C9F-10E5-401A-B33F-287D40702434}">
      <dsp:nvSpPr>
        <dsp:cNvPr id="0" name=""/>
        <dsp:cNvSpPr/>
      </dsp:nvSpPr>
      <dsp:spPr>
        <a:xfrm>
          <a:off x="0" y="2532"/>
          <a:ext cx="1021242" cy="172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Working Capital Financing-</a:t>
          </a:r>
          <a:endParaRPr lang="en-KE" sz="1500" b="1" kern="1200" dirty="0"/>
        </a:p>
      </dsp:txBody>
      <dsp:txXfrm>
        <a:off x="0" y="2532"/>
        <a:ext cx="1021242" cy="1726851"/>
      </dsp:txXfrm>
    </dsp:sp>
    <dsp:sp modelId="{CDFF8F6D-E79C-4465-9911-979EF91E4EEB}">
      <dsp:nvSpPr>
        <dsp:cNvPr id="0" name=""/>
        <dsp:cNvSpPr/>
      </dsp:nvSpPr>
      <dsp:spPr>
        <a:xfrm>
          <a:off x="1097836" y="80948"/>
          <a:ext cx="4008377" cy="156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Purchase of products when the products is ready for harvest or has already been harvested for production and sale throughout the entire year.</a:t>
          </a:r>
          <a:endParaRPr lang="en-KE" sz="1600" kern="1200" dirty="0"/>
        </a:p>
      </dsp:txBody>
      <dsp:txXfrm>
        <a:off x="1097836" y="80948"/>
        <a:ext cx="4008377" cy="1568331"/>
      </dsp:txXfrm>
    </dsp:sp>
    <dsp:sp modelId="{C36C7FB4-30ED-43A4-B998-4109F61477F6}">
      <dsp:nvSpPr>
        <dsp:cNvPr id="0" name=""/>
        <dsp:cNvSpPr/>
      </dsp:nvSpPr>
      <dsp:spPr>
        <a:xfrm>
          <a:off x="1021242" y="1649280"/>
          <a:ext cx="408497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3B39FA3-1E61-449F-939F-5EAD307532E8}">
      <dsp:nvSpPr>
        <dsp:cNvPr id="0" name=""/>
        <dsp:cNvSpPr/>
      </dsp:nvSpPr>
      <dsp:spPr>
        <a:xfrm>
          <a:off x="0" y="1729383"/>
          <a:ext cx="5106213" cy="0"/>
        </a:xfrm>
        <a:prstGeom prst="line">
          <a:avLst/>
        </a:prstGeom>
        <a:solidFill>
          <a:schemeClr val="accent3">
            <a:hueOff val="-5582439"/>
            <a:satOff val="-50000"/>
            <a:lumOff val="14902"/>
            <a:alphaOff val="0"/>
          </a:schemeClr>
        </a:solidFill>
        <a:ln w="12700" cap="flat" cmpd="sng" algn="ctr">
          <a:solidFill>
            <a:schemeClr val="accent3">
              <a:hueOff val="-5582439"/>
              <a:satOff val="-50000"/>
              <a:lumOff val="149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1B6BA76-542C-4ABA-9535-9D882DCE878F}">
      <dsp:nvSpPr>
        <dsp:cNvPr id="0" name=""/>
        <dsp:cNvSpPr/>
      </dsp:nvSpPr>
      <dsp:spPr>
        <a:xfrm>
          <a:off x="0" y="1729383"/>
          <a:ext cx="1021242" cy="172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Capital Equipment financing. </a:t>
          </a:r>
          <a:endParaRPr lang="en-KE" sz="1500" b="1" kern="1200" dirty="0"/>
        </a:p>
      </dsp:txBody>
      <dsp:txXfrm>
        <a:off x="0" y="1729383"/>
        <a:ext cx="1021242" cy="1726851"/>
      </dsp:txXfrm>
    </dsp:sp>
    <dsp:sp modelId="{5EB45BA6-681F-41A3-ACF1-4299CA2A6512}">
      <dsp:nvSpPr>
        <dsp:cNvPr id="0" name=""/>
        <dsp:cNvSpPr/>
      </dsp:nvSpPr>
      <dsp:spPr>
        <a:xfrm>
          <a:off x="1097836" y="1769519"/>
          <a:ext cx="4008377" cy="802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Factory equipment, motor vehicle for transportation.</a:t>
          </a:r>
          <a:endParaRPr lang="en-KE" sz="1600" kern="1200" dirty="0"/>
        </a:p>
      </dsp:txBody>
      <dsp:txXfrm>
        <a:off x="1097836" y="1769519"/>
        <a:ext cx="4008377" cy="802716"/>
      </dsp:txXfrm>
    </dsp:sp>
    <dsp:sp modelId="{C6118CFC-BC7B-4C8A-AA09-92E87F4624A2}">
      <dsp:nvSpPr>
        <dsp:cNvPr id="0" name=""/>
        <dsp:cNvSpPr/>
      </dsp:nvSpPr>
      <dsp:spPr>
        <a:xfrm>
          <a:off x="1021242" y="2572235"/>
          <a:ext cx="408497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F957112-28F7-4C66-80D0-C410E6978086}">
      <dsp:nvSpPr>
        <dsp:cNvPr id="0" name=""/>
        <dsp:cNvSpPr/>
      </dsp:nvSpPr>
      <dsp:spPr>
        <a:xfrm>
          <a:off x="1097836" y="2612370"/>
          <a:ext cx="4008377" cy="802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This is achieved through Fixed Asset lines of financing</a:t>
          </a:r>
          <a:endParaRPr lang="en-KE" sz="1600" kern="1200"/>
        </a:p>
      </dsp:txBody>
      <dsp:txXfrm>
        <a:off x="1097836" y="2612370"/>
        <a:ext cx="4008377" cy="802716"/>
      </dsp:txXfrm>
    </dsp:sp>
    <dsp:sp modelId="{CF1BCA3F-45F6-465C-B28F-78B5D31E4AD4}">
      <dsp:nvSpPr>
        <dsp:cNvPr id="0" name=""/>
        <dsp:cNvSpPr/>
      </dsp:nvSpPr>
      <dsp:spPr>
        <a:xfrm>
          <a:off x="1021242" y="3415087"/>
          <a:ext cx="408497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64E861-7019-4CC2-A8A2-CE04931F66A4}">
      <dsp:nvSpPr>
        <dsp:cNvPr id="0" name=""/>
        <dsp:cNvSpPr/>
      </dsp:nvSpPr>
      <dsp:spPr>
        <a:xfrm>
          <a:off x="0" y="3456234"/>
          <a:ext cx="5106213" cy="0"/>
        </a:xfrm>
        <a:prstGeom prst="line">
          <a:avLst/>
        </a:prstGeom>
        <a:solidFill>
          <a:schemeClr val="accent3">
            <a:hueOff val="-11164878"/>
            <a:satOff val="-100000"/>
            <a:lumOff val="29804"/>
            <a:alphaOff val="0"/>
          </a:schemeClr>
        </a:solidFill>
        <a:ln w="12700" cap="flat" cmpd="sng" algn="ctr">
          <a:solidFill>
            <a:schemeClr val="accent3">
              <a:hueOff val="-11164878"/>
              <a:satOff val="-100000"/>
              <a:lumOff val="298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F1F569B-6B9D-44A3-B103-DC84091BB2CE}">
      <dsp:nvSpPr>
        <dsp:cNvPr id="0" name=""/>
        <dsp:cNvSpPr/>
      </dsp:nvSpPr>
      <dsp:spPr>
        <a:xfrm>
          <a:off x="0" y="3456234"/>
          <a:ext cx="1021242" cy="172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Technical Assistance </a:t>
          </a:r>
          <a:endParaRPr lang="en-KE" sz="1500" b="1" kern="1200" dirty="0"/>
        </a:p>
      </dsp:txBody>
      <dsp:txXfrm>
        <a:off x="0" y="3456234"/>
        <a:ext cx="1021242" cy="1726851"/>
      </dsp:txXfrm>
    </dsp:sp>
    <dsp:sp modelId="{6CB54C3E-9081-4D16-9A0D-969485AF282C}">
      <dsp:nvSpPr>
        <dsp:cNvPr id="0" name=""/>
        <dsp:cNvSpPr/>
      </dsp:nvSpPr>
      <dsp:spPr>
        <a:xfrm>
          <a:off x="1097836" y="3534651"/>
          <a:ext cx="4008377" cy="1568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Payment of Expertise for initial </a:t>
          </a:r>
          <a:r>
            <a:rPr lang="en-GB" sz="1600" kern="1200" dirty="0" err="1"/>
            <a:t>startup</a:t>
          </a:r>
          <a:r>
            <a:rPr lang="en-GB" sz="1600" kern="1200" dirty="0"/>
            <a:t> of the business until systems have been established and business can be able to support itself with the already established structures .  This can be achieved through grants. To train staff or to hire very specialized skills</a:t>
          </a:r>
          <a:endParaRPr lang="en-KE" sz="1600" kern="1200" dirty="0"/>
        </a:p>
      </dsp:txBody>
      <dsp:txXfrm>
        <a:off x="1097836" y="3534651"/>
        <a:ext cx="4008377" cy="1568331"/>
      </dsp:txXfrm>
    </dsp:sp>
    <dsp:sp modelId="{3928F550-2B59-4E3B-83DB-169766798E18}">
      <dsp:nvSpPr>
        <dsp:cNvPr id="0" name=""/>
        <dsp:cNvSpPr/>
      </dsp:nvSpPr>
      <dsp:spPr>
        <a:xfrm>
          <a:off x="1021242" y="5102982"/>
          <a:ext cx="408497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AD87-A375-455E-8A18-7172673C884E}">
      <dsp:nvSpPr>
        <dsp:cNvPr id="0" name=""/>
        <dsp:cNvSpPr/>
      </dsp:nvSpPr>
      <dsp:spPr>
        <a:xfrm>
          <a:off x="750058" y="0"/>
          <a:ext cx="8500667" cy="2991702"/>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9F16F7-68E7-42BD-8CD6-262721AC13E2}">
      <dsp:nvSpPr>
        <dsp:cNvPr id="0" name=""/>
        <dsp:cNvSpPr/>
      </dsp:nvSpPr>
      <dsp:spPr>
        <a:xfrm>
          <a:off x="2807"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Introductions</a:t>
          </a:r>
          <a:endParaRPr lang="en-CA" sz="1100" kern="1200" dirty="0"/>
        </a:p>
      </dsp:txBody>
      <dsp:txXfrm>
        <a:off x="54714" y="949417"/>
        <a:ext cx="959501" cy="1092866"/>
      </dsp:txXfrm>
    </dsp:sp>
    <dsp:sp modelId="{8ED20879-6931-4425-AC16-7D1C5FC10B13}">
      <dsp:nvSpPr>
        <dsp:cNvPr id="0" name=""/>
        <dsp:cNvSpPr/>
      </dsp:nvSpPr>
      <dsp:spPr>
        <a:xfrm>
          <a:off x="1119289" y="897510"/>
          <a:ext cx="1063315" cy="1196680"/>
        </a:xfrm>
        <a:prstGeom prst="roundRect">
          <a:avLst/>
        </a:prstGeom>
        <a:solidFill>
          <a:srgbClr val="FFFF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Entrepreneur shares Teaser / Pitch deck</a:t>
          </a:r>
          <a:endParaRPr lang="en-CA" sz="1100" kern="1200" dirty="0"/>
        </a:p>
      </dsp:txBody>
      <dsp:txXfrm>
        <a:off x="1171196" y="949417"/>
        <a:ext cx="959501" cy="1092866"/>
      </dsp:txXfrm>
    </dsp:sp>
    <dsp:sp modelId="{8078B9E8-0F62-4559-847F-C7900E279DED}">
      <dsp:nvSpPr>
        <dsp:cNvPr id="0" name=""/>
        <dsp:cNvSpPr/>
      </dsp:nvSpPr>
      <dsp:spPr>
        <a:xfrm>
          <a:off x="2235771"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Investor interest – Sign NDA/Access to Data Room</a:t>
          </a:r>
          <a:endParaRPr lang="en-CA" sz="1100" kern="1200" dirty="0"/>
        </a:p>
      </dsp:txBody>
      <dsp:txXfrm>
        <a:off x="2287678" y="949417"/>
        <a:ext cx="959501" cy="1092866"/>
      </dsp:txXfrm>
    </dsp:sp>
    <dsp:sp modelId="{0788048A-FB05-44CA-9FA0-532FE11ED88E}">
      <dsp:nvSpPr>
        <dsp:cNvPr id="0" name=""/>
        <dsp:cNvSpPr/>
      </dsp:nvSpPr>
      <dsp:spPr>
        <a:xfrm>
          <a:off x="3352252"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Initial Due Diligence </a:t>
          </a:r>
          <a:endParaRPr lang="en-CA" sz="1100" kern="1200" dirty="0"/>
        </a:p>
      </dsp:txBody>
      <dsp:txXfrm>
        <a:off x="3404159" y="949417"/>
        <a:ext cx="959501" cy="1092866"/>
      </dsp:txXfrm>
    </dsp:sp>
    <dsp:sp modelId="{5EBF1C95-7267-44DD-9CA5-A70A154BACB7}">
      <dsp:nvSpPr>
        <dsp:cNvPr id="0" name=""/>
        <dsp:cNvSpPr/>
      </dsp:nvSpPr>
      <dsp:spPr>
        <a:xfrm>
          <a:off x="4468734"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First Investment Committee Approval / Clearance In Principle</a:t>
          </a:r>
          <a:endParaRPr lang="en-CA" sz="1100" kern="1200" dirty="0"/>
        </a:p>
      </dsp:txBody>
      <dsp:txXfrm>
        <a:off x="4520641" y="949417"/>
        <a:ext cx="959501" cy="1092866"/>
      </dsp:txXfrm>
    </dsp:sp>
    <dsp:sp modelId="{F94F4338-CF7E-4A31-ACB7-4B83DD28178B}">
      <dsp:nvSpPr>
        <dsp:cNvPr id="0" name=""/>
        <dsp:cNvSpPr/>
      </dsp:nvSpPr>
      <dsp:spPr>
        <a:xfrm>
          <a:off x="5585216"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Investor and Entrepreneur agree on Term Sheet</a:t>
          </a:r>
          <a:endParaRPr lang="en-CA" sz="1100" kern="1200" dirty="0"/>
        </a:p>
      </dsp:txBody>
      <dsp:txXfrm>
        <a:off x="5637123" y="949417"/>
        <a:ext cx="959501" cy="1092866"/>
      </dsp:txXfrm>
    </dsp:sp>
    <dsp:sp modelId="{828833A3-7E40-4A40-A977-DC03D3A6BC1A}">
      <dsp:nvSpPr>
        <dsp:cNvPr id="0" name=""/>
        <dsp:cNvSpPr/>
      </dsp:nvSpPr>
      <dsp:spPr>
        <a:xfrm>
          <a:off x="6701697"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Investor carries out Detailed Due Diligence</a:t>
          </a:r>
          <a:endParaRPr lang="en-CA" sz="1100" kern="1200" dirty="0"/>
        </a:p>
      </dsp:txBody>
      <dsp:txXfrm>
        <a:off x="6753604" y="949417"/>
        <a:ext cx="959501" cy="1092866"/>
      </dsp:txXfrm>
    </dsp:sp>
    <dsp:sp modelId="{5FF9EA04-90AD-4F01-BA36-92DFDA2502D8}">
      <dsp:nvSpPr>
        <dsp:cNvPr id="0" name=""/>
        <dsp:cNvSpPr/>
      </dsp:nvSpPr>
      <dsp:spPr>
        <a:xfrm>
          <a:off x="7818179"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Final Investment Committee Approval</a:t>
          </a:r>
          <a:endParaRPr lang="en-CA" sz="1100" kern="1200" dirty="0"/>
        </a:p>
      </dsp:txBody>
      <dsp:txXfrm>
        <a:off x="7870086" y="949417"/>
        <a:ext cx="959501" cy="1092866"/>
      </dsp:txXfrm>
    </dsp:sp>
    <dsp:sp modelId="{9C4FF488-1BC6-41D8-81A3-9713AE6AF4FB}">
      <dsp:nvSpPr>
        <dsp:cNvPr id="0" name=""/>
        <dsp:cNvSpPr/>
      </dsp:nvSpPr>
      <dsp:spPr>
        <a:xfrm>
          <a:off x="8934661" y="897510"/>
          <a:ext cx="1063315" cy="11966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Finalization of Legal Agreements &amp; Disbursement of Funds</a:t>
          </a:r>
          <a:endParaRPr lang="en-CA" sz="1100" kern="1200" dirty="0"/>
        </a:p>
      </dsp:txBody>
      <dsp:txXfrm>
        <a:off x="8986568" y="949417"/>
        <a:ext cx="959501" cy="10928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91E7E-5CB1-46DD-AEDB-FDCD10D5D40F}"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3B3D6-D825-4800-99F1-0EFDE29740E8}" type="slidenum">
              <a:rPr lang="en-GB" smtClean="0"/>
              <a:t>‹#›</a:t>
            </a:fld>
            <a:endParaRPr lang="en-GB"/>
          </a:p>
        </p:txBody>
      </p:sp>
    </p:spTree>
    <p:extLst>
      <p:ext uri="{BB962C8B-B14F-4D97-AF65-F5344CB8AC3E}">
        <p14:creationId xmlns:p14="http://schemas.microsoft.com/office/powerpoint/2010/main" val="255962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5944"/>
            <a:ext cx="12192000" cy="686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1112" y="3468776"/>
            <a:ext cx="5103479" cy="1094121"/>
          </a:xfrm>
        </p:spPr>
        <p:txBody>
          <a:bodyPr anchor="b">
            <a:normAutofit/>
          </a:bodyPr>
          <a:lstStyle>
            <a:lvl1pPr algn="l">
              <a:defRPr sz="4000" baseline="0">
                <a:solidFill>
                  <a:schemeClr val="tx1">
                    <a:lumMod val="75000"/>
                    <a:lumOff val="25000"/>
                  </a:schemeClr>
                </a:solidFill>
              </a:defRPr>
            </a:lvl1pPr>
          </a:lstStyle>
          <a:p>
            <a:endParaRPr lang="en-US" dirty="0"/>
          </a:p>
        </p:txBody>
      </p:sp>
      <p:sp>
        <p:nvSpPr>
          <p:cNvPr id="3" name="Subtitle 2"/>
          <p:cNvSpPr>
            <a:spLocks noGrp="1"/>
          </p:cNvSpPr>
          <p:nvPr>
            <p:ph type="subTitle" idx="1"/>
          </p:nvPr>
        </p:nvSpPr>
        <p:spPr>
          <a:xfrm>
            <a:off x="6551112" y="4838462"/>
            <a:ext cx="5103479" cy="477292"/>
          </a:xfrm>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0172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vl1pPr>
          </a:lstStyle>
          <a:p>
            <a:endParaRPr lang="en-US"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stStyle>
          <a:p>
            <a:pPr lvl="0"/>
            <a:endParaRPr lang="en-US" dirty="0"/>
          </a:p>
        </p:txBody>
      </p:sp>
    </p:spTree>
    <p:extLst>
      <p:ext uri="{BB962C8B-B14F-4D97-AF65-F5344CB8AC3E}">
        <p14:creationId xmlns:p14="http://schemas.microsoft.com/office/powerpoint/2010/main" val="3800663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939360"/>
            <a:ext cx="10515600" cy="1325563"/>
          </a:xfrm>
        </p:spPr>
        <p:txBody>
          <a:bodyPr/>
          <a:lstStyle>
            <a:lvl1pPr>
              <a:defRPr b="1">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882495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85AB8D-F827-448D-A618-35ED7B6EA982}"/>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71B5A0-EBE7-4DAD-9221-D98359224EA3}"/>
              </a:ext>
            </a:extLst>
          </p:cNvPr>
          <p:cNvSpPr/>
          <p:nvPr userDrawn="1"/>
        </p:nvSpPr>
        <p:spPr>
          <a:xfrm>
            <a:off x="1187168" y="5954779"/>
            <a:ext cx="9817669" cy="461665"/>
          </a:xfrm>
          <a:prstGeom prst="rect">
            <a:avLst/>
          </a:prstGeom>
        </p:spPr>
        <p:txBody>
          <a:bodyPr>
            <a:spAutoFit/>
          </a:bodyPr>
          <a:lstStyle/>
          <a:p>
            <a:pPr algn="ctr">
              <a:spcAft>
                <a:spcPts val="0"/>
              </a:spcAft>
            </a:pPr>
            <a:r>
              <a:rPr lang="en-GB" sz="1200" b="0" i="1" kern="1200" dirty="0">
                <a:solidFill>
                  <a:schemeClr val="bg1"/>
                </a:solidFill>
                <a:effectLst/>
                <a:latin typeface="Arial" panose="020B0604020202020204" pitchFamily="34" charset="0"/>
                <a:ea typeface="Calibri" panose="020F0502020204030204" pitchFamily="34" charset="0"/>
                <a:cs typeface="+mn-cs"/>
              </a:rPr>
              <a:t>DISCLAIMER: The information contained in this document is confidential, privileged and only for the  information of the intended recipient and may not be used, published or redistributed without the prior consent of representatives of Bulto Ltd. </a:t>
            </a:r>
          </a:p>
        </p:txBody>
      </p:sp>
    </p:spTree>
    <p:extLst>
      <p:ext uri="{BB962C8B-B14F-4D97-AF65-F5344CB8AC3E}">
        <p14:creationId xmlns:p14="http://schemas.microsoft.com/office/powerpoint/2010/main" val="111190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35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8.png"/><Relationship Id="rId7" Type="http://schemas.openxmlformats.org/officeDocument/2006/relationships/diagramQuickStyle" Target="../diagrams/quickStyle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9.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6073" y="4756638"/>
            <a:ext cx="11139854" cy="930447"/>
          </a:xfrm>
        </p:spPr>
        <p:txBody>
          <a:bodyPr>
            <a:normAutofit/>
          </a:bodyPr>
          <a:lstStyle/>
          <a:p>
            <a:pPr algn="ctr"/>
            <a:r>
              <a:rPr lang="en-GB" sz="1800" b="1" dirty="0">
                <a:solidFill>
                  <a:schemeClr val="bg1"/>
                </a:solidFill>
              </a:rPr>
              <a:t>UPSCALING OF MANUFACTURING SME’S IN NATURAL FOOD CLUSTERS </a:t>
            </a:r>
            <a:endParaRPr lang="en-US" sz="1800" b="1" dirty="0">
              <a:solidFill>
                <a:schemeClr val="bg1"/>
              </a:solidFill>
            </a:endParaRPr>
          </a:p>
        </p:txBody>
      </p:sp>
      <p:pic>
        <p:nvPicPr>
          <p:cNvPr id="3" name="Picture 2">
            <a:extLst>
              <a:ext uri="{FF2B5EF4-FFF2-40B4-BE49-F238E27FC236}">
                <a16:creationId xmlns:a16="http://schemas.microsoft.com/office/drawing/2014/main" id="{522DD1C7-DE91-48F8-9F48-0BF96D2B0731}"/>
              </a:ext>
            </a:extLst>
          </p:cNvPr>
          <p:cNvPicPr>
            <a:picLocks noChangeAspect="1"/>
          </p:cNvPicPr>
          <p:nvPr/>
        </p:nvPicPr>
        <p:blipFill>
          <a:blip r:embed="rId2"/>
          <a:stretch>
            <a:fillRect/>
          </a:stretch>
        </p:blipFill>
        <p:spPr>
          <a:xfrm>
            <a:off x="347589" y="57587"/>
            <a:ext cx="11496821" cy="1408360"/>
          </a:xfrm>
          <a:prstGeom prst="rect">
            <a:avLst/>
          </a:prstGeom>
        </p:spPr>
      </p:pic>
      <p:cxnSp>
        <p:nvCxnSpPr>
          <p:cNvPr id="151" name="Straight Connector 15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7712F3EF-F503-4B7B-B3BB-3A61A241233B}"/>
              </a:ext>
            </a:extLst>
          </p:cNvPr>
          <p:cNvSpPr txBox="1">
            <a:spLocks/>
          </p:cNvSpPr>
          <p:nvPr/>
        </p:nvSpPr>
        <p:spPr>
          <a:xfrm>
            <a:off x="597960" y="5214884"/>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baseline="0">
                <a:solidFill>
                  <a:schemeClr val="tx1">
                    <a:lumMod val="75000"/>
                    <a:lumOff val="25000"/>
                  </a:schemeClr>
                </a:solidFill>
                <a:latin typeface="+mj-lt"/>
                <a:ea typeface="+mj-ea"/>
                <a:cs typeface="+mj-cs"/>
              </a:defRPr>
            </a:lvl1pPr>
          </a:lstStyle>
          <a:p>
            <a:pPr algn="ctr"/>
            <a:r>
              <a:rPr lang="en-GB" sz="1800" b="1" dirty="0">
                <a:solidFill>
                  <a:schemeClr val="bg1"/>
                </a:solidFill>
              </a:rPr>
              <a:t>Introduction to Pitch decks  </a:t>
            </a:r>
            <a:endParaRPr lang="en-US" sz="1800" b="1" dirty="0">
              <a:solidFill>
                <a:schemeClr val="bg1"/>
              </a:solidFill>
            </a:endParaRPr>
          </a:p>
        </p:txBody>
      </p:sp>
      <p:pic>
        <p:nvPicPr>
          <p:cNvPr id="4" name="Picture 3">
            <a:extLst>
              <a:ext uri="{FF2B5EF4-FFF2-40B4-BE49-F238E27FC236}">
                <a16:creationId xmlns:a16="http://schemas.microsoft.com/office/drawing/2014/main" id="{29EDA5F2-34B0-4F2D-9523-F73FF6A26A50}"/>
              </a:ext>
            </a:extLst>
          </p:cNvPr>
          <p:cNvPicPr>
            <a:picLocks noChangeAspect="1"/>
          </p:cNvPicPr>
          <p:nvPr/>
        </p:nvPicPr>
        <p:blipFill>
          <a:blip r:embed="rId3"/>
          <a:stretch>
            <a:fillRect/>
          </a:stretch>
        </p:blipFill>
        <p:spPr>
          <a:xfrm>
            <a:off x="11083163" y="5623954"/>
            <a:ext cx="701101" cy="835224"/>
          </a:xfrm>
          <a:prstGeom prst="rect">
            <a:avLst/>
          </a:prstGeom>
        </p:spPr>
      </p:pic>
    </p:spTree>
    <p:extLst>
      <p:ext uri="{BB962C8B-B14F-4D97-AF65-F5344CB8AC3E}">
        <p14:creationId xmlns:p14="http://schemas.microsoft.com/office/powerpoint/2010/main" val="382521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1D66-D278-4FFF-A9AB-CF0EAE47A4CD}"/>
              </a:ext>
            </a:extLst>
          </p:cNvPr>
          <p:cNvSpPr>
            <a:spLocks noGrp="1"/>
          </p:cNvSpPr>
          <p:nvPr>
            <p:ph type="title"/>
          </p:nvPr>
        </p:nvSpPr>
        <p:spPr/>
        <p:txBody>
          <a:bodyPr/>
          <a:lstStyle/>
          <a:p>
            <a:r>
              <a:rPr lang="en-US" dirty="0"/>
              <a:t>A typical Investment Process</a:t>
            </a:r>
            <a:endParaRPr lang="en-CA" dirty="0"/>
          </a:p>
        </p:txBody>
      </p:sp>
      <p:graphicFrame>
        <p:nvGraphicFramePr>
          <p:cNvPr id="4" name="Content Placeholder 3">
            <a:extLst>
              <a:ext uri="{FF2B5EF4-FFF2-40B4-BE49-F238E27FC236}">
                <a16:creationId xmlns:a16="http://schemas.microsoft.com/office/drawing/2014/main" id="{8878CE9A-04A9-4844-8094-B4A4CCEC8349}"/>
              </a:ext>
            </a:extLst>
          </p:cNvPr>
          <p:cNvGraphicFramePr>
            <a:graphicFrameLocks noGrp="1"/>
          </p:cNvGraphicFramePr>
          <p:nvPr>
            <p:ph idx="1"/>
          </p:nvPr>
        </p:nvGraphicFramePr>
        <p:xfrm>
          <a:off x="838200" y="1825625"/>
          <a:ext cx="10000785" cy="299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749E043E-88F9-4724-BBC2-7DE4AA146EDB}"/>
              </a:ext>
            </a:extLst>
          </p:cNvPr>
          <p:cNvSpPr/>
          <p:nvPr/>
        </p:nvSpPr>
        <p:spPr>
          <a:xfrm>
            <a:off x="2018372" y="1405054"/>
            <a:ext cx="970156" cy="46723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6EEC7CA7-7B91-4B84-ACC9-25BFD2244913}"/>
              </a:ext>
            </a:extLst>
          </p:cNvPr>
          <p:cNvSpPr txBox="1"/>
          <p:nvPr/>
        </p:nvSpPr>
        <p:spPr>
          <a:xfrm>
            <a:off x="3250139" y="4313932"/>
            <a:ext cx="5508703" cy="1477328"/>
          </a:xfrm>
          <a:prstGeom prst="rect">
            <a:avLst/>
          </a:prstGeom>
          <a:noFill/>
        </p:spPr>
        <p:txBody>
          <a:bodyPr wrap="square" rtlCol="0">
            <a:spAutoFit/>
          </a:bodyPr>
          <a:lstStyle/>
          <a:p>
            <a:r>
              <a:rPr lang="en-US" dirty="0"/>
              <a:t>The Pitch deck is a marketing tool that aims to elicit the interest of the investor. Typically pitch decks are used to address more PE/VC type investors. Other financiers e.g., Banks/MFIs may require filling in application forms etc. as the initial point of contact</a:t>
            </a:r>
            <a:endParaRPr lang="en-CA" dirty="0"/>
          </a:p>
        </p:txBody>
      </p:sp>
      <p:pic>
        <p:nvPicPr>
          <p:cNvPr id="3" name="Picture 2">
            <a:extLst>
              <a:ext uri="{FF2B5EF4-FFF2-40B4-BE49-F238E27FC236}">
                <a16:creationId xmlns:a16="http://schemas.microsoft.com/office/drawing/2014/main" id="{991CA8C1-0225-4B4B-B1EB-E1ECEEA82032}"/>
              </a:ext>
            </a:extLst>
          </p:cNvPr>
          <p:cNvPicPr>
            <a:picLocks noChangeAspect="1"/>
          </p:cNvPicPr>
          <p:nvPr/>
        </p:nvPicPr>
        <p:blipFill>
          <a:blip r:embed="rId7"/>
          <a:stretch>
            <a:fillRect/>
          </a:stretch>
        </p:blipFill>
        <p:spPr>
          <a:xfrm>
            <a:off x="0" y="6150803"/>
            <a:ext cx="5755123" cy="707197"/>
          </a:xfrm>
          <a:prstGeom prst="rect">
            <a:avLst/>
          </a:prstGeom>
        </p:spPr>
      </p:pic>
      <p:pic>
        <p:nvPicPr>
          <p:cNvPr id="7" name="Picture 6">
            <a:extLst>
              <a:ext uri="{FF2B5EF4-FFF2-40B4-BE49-F238E27FC236}">
                <a16:creationId xmlns:a16="http://schemas.microsoft.com/office/drawing/2014/main" id="{4EA51AB1-B0C2-4A6D-816A-3A06CFFB247D}"/>
              </a:ext>
            </a:extLst>
          </p:cNvPr>
          <p:cNvPicPr>
            <a:picLocks noChangeAspect="1"/>
          </p:cNvPicPr>
          <p:nvPr/>
        </p:nvPicPr>
        <p:blipFill>
          <a:blip r:embed="rId8"/>
          <a:stretch>
            <a:fillRect/>
          </a:stretch>
        </p:blipFill>
        <p:spPr>
          <a:xfrm>
            <a:off x="11463269" y="6020859"/>
            <a:ext cx="652329" cy="774259"/>
          </a:xfrm>
          <a:prstGeom prst="rect">
            <a:avLst/>
          </a:prstGeom>
        </p:spPr>
      </p:pic>
    </p:spTree>
    <p:extLst>
      <p:ext uri="{BB962C8B-B14F-4D97-AF65-F5344CB8AC3E}">
        <p14:creationId xmlns:p14="http://schemas.microsoft.com/office/powerpoint/2010/main" val="302854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Next Steps - </a:t>
            </a:r>
            <a:r>
              <a:rPr lang="en-GB" sz="3200" dirty="0"/>
              <a:t>20th April 2022</a:t>
            </a:r>
            <a:endParaRPr lang="en-US" dirty="0"/>
          </a:p>
        </p:txBody>
      </p:sp>
      <p:sp>
        <p:nvSpPr>
          <p:cNvPr id="44" name="Content Placeholder 2"/>
          <p:cNvSpPr>
            <a:spLocks noGrp="1"/>
          </p:cNvSpPr>
          <p:nvPr>
            <p:ph idx="1"/>
          </p:nvPr>
        </p:nvSpPr>
        <p:spPr>
          <a:xfrm>
            <a:off x="4965431" y="2438401"/>
            <a:ext cx="6586489" cy="3588588"/>
          </a:xfrm>
        </p:spPr>
        <p:txBody>
          <a:bodyPr>
            <a:normAutofit/>
          </a:bodyPr>
          <a:lstStyle/>
          <a:p>
            <a:r>
              <a:rPr lang="en-GB" sz="2400" dirty="0"/>
              <a:t>Identification of your </a:t>
            </a:r>
          </a:p>
          <a:p>
            <a:pPr lvl="1"/>
            <a:r>
              <a:rPr lang="en-GB" sz="2200" dirty="0"/>
              <a:t>Cash cycle.</a:t>
            </a:r>
          </a:p>
          <a:p>
            <a:pPr lvl="1"/>
            <a:r>
              <a:rPr lang="en-GB" sz="2200" dirty="0"/>
              <a:t>Financing need </a:t>
            </a:r>
          </a:p>
          <a:p>
            <a:pPr lvl="1"/>
            <a:r>
              <a:rPr lang="en-GB" sz="2200" dirty="0"/>
              <a:t>Amount of financing required</a:t>
            </a:r>
          </a:p>
          <a:p>
            <a:r>
              <a:rPr lang="en-GB" sz="2400" dirty="0"/>
              <a:t>Offline Setup of your data room</a:t>
            </a:r>
          </a:p>
        </p:txBody>
      </p:sp>
      <p:pic>
        <p:nvPicPr>
          <p:cNvPr id="45" name="Picture 4" descr="Long ladder glowing among shorter dull ladders">
            <a:extLst>
              <a:ext uri="{FF2B5EF4-FFF2-40B4-BE49-F238E27FC236}">
                <a16:creationId xmlns:a16="http://schemas.microsoft.com/office/drawing/2014/main" id="{183B640F-11B8-6920-3F09-33EA1D84AE62}"/>
              </a:ext>
            </a:extLst>
          </p:cNvPr>
          <p:cNvPicPr>
            <a:picLocks noChangeAspect="1"/>
          </p:cNvPicPr>
          <p:nvPr/>
        </p:nvPicPr>
        <p:blipFill>
          <a:blip r:embed="rId2"/>
          <a:srcRect l="24652" r="24652"/>
          <a:stretch/>
        </p:blipFill>
        <p:spPr>
          <a:xfrm>
            <a:off x="20" y="10"/>
            <a:ext cx="4635571" cy="6857990"/>
          </a:xfrm>
          <a:prstGeom prst="rect">
            <a:avLst/>
          </a:prstGeom>
          <a:effectLst/>
        </p:spPr>
      </p:pic>
      <p:cxnSp>
        <p:nvCxnSpPr>
          <p:cNvPr id="4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806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BB5F422-A1BB-4585-9839-A9E21969E7F3}"/>
              </a:ext>
            </a:extLst>
          </p:cNvPr>
          <p:cNvPicPr>
            <a:picLocks noChangeAspect="1"/>
          </p:cNvPicPr>
          <p:nvPr/>
        </p:nvPicPr>
        <p:blipFill>
          <a:blip r:embed="rId3"/>
          <a:stretch>
            <a:fillRect/>
          </a:stretch>
        </p:blipFill>
        <p:spPr>
          <a:xfrm>
            <a:off x="11113" y="6150793"/>
            <a:ext cx="5755123" cy="707197"/>
          </a:xfrm>
          <a:prstGeom prst="rect">
            <a:avLst/>
          </a:prstGeom>
        </p:spPr>
      </p:pic>
      <p:pic>
        <p:nvPicPr>
          <p:cNvPr id="36" name="Picture 35">
            <a:extLst>
              <a:ext uri="{FF2B5EF4-FFF2-40B4-BE49-F238E27FC236}">
                <a16:creationId xmlns:a16="http://schemas.microsoft.com/office/drawing/2014/main" id="{8BAB57FE-CA98-4A2C-AF44-4DB062327601}"/>
              </a:ext>
            </a:extLst>
          </p:cNvPr>
          <p:cNvPicPr>
            <a:picLocks noChangeAspect="1"/>
          </p:cNvPicPr>
          <p:nvPr/>
        </p:nvPicPr>
        <p:blipFill>
          <a:blip r:embed="rId4"/>
          <a:stretch>
            <a:fillRect/>
          </a:stretch>
        </p:blipFill>
        <p:spPr>
          <a:xfrm>
            <a:off x="11321630" y="6070730"/>
            <a:ext cx="648697" cy="777212"/>
          </a:xfrm>
          <a:prstGeom prst="rect">
            <a:avLst/>
          </a:prstGeom>
        </p:spPr>
      </p:pic>
    </p:spTree>
    <p:extLst>
      <p:ext uri="{BB962C8B-B14F-4D97-AF65-F5344CB8AC3E}">
        <p14:creationId xmlns:p14="http://schemas.microsoft.com/office/powerpoint/2010/main" val="83585686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1742D1-377B-4693-8492-BCEFCB35BDA7}"/>
              </a:ext>
            </a:extLst>
          </p:cNvPr>
          <p:cNvSpPr txBox="1"/>
          <p:nvPr/>
        </p:nvSpPr>
        <p:spPr>
          <a:xfrm>
            <a:off x="788466" y="780655"/>
            <a:ext cx="3751662" cy="3261168"/>
          </a:xfrm>
          <a:prstGeom prst="ellipse">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Today’s Program</a:t>
            </a:r>
          </a:p>
        </p:txBody>
      </p:sp>
      <p:sp>
        <p:nvSpPr>
          <p:cNvPr id="76" name="Rectangle 6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3749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FCAC2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DB6145A-5388-414A-B57F-CF870BABB32B}"/>
              </a:ext>
            </a:extLst>
          </p:cNvPr>
          <p:cNvPicPr>
            <a:picLocks noChangeAspect="1"/>
          </p:cNvPicPr>
          <p:nvPr/>
        </p:nvPicPr>
        <p:blipFill>
          <a:blip r:embed="rId2"/>
          <a:stretch>
            <a:fillRect/>
          </a:stretch>
        </p:blipFill>
        <p:spPr>
          <a:xfrm>
            <a:off x="417358" y="5022273"/>
            <a:ext cx="6876744" cy="842401"/>
          </a:xfrm>
          <a:prstGeom prst="rect">
            <a:avLst/>
          </a:prstGeom>
        </p:spPr>
      </p:pic>
      <p:sp>
        <p:nvSpPr>
          <p:cNvPr id="74" name="Rectangle 7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C76A4FF-2EF5-49A2-B8D6-144AD7782133}"/>
              </a:ext>
            </a:extLst>
          </p:cNvPr>
          <p:cNvPicPr>
            <a:picLocks noChangeAspect="1"/>
          </p:cNvPicPr>
          <p:nvPr/>
        </p:nvPicPr>
        <p:blipFill>
          <a:blip r:embed="rId3"/>
          <a:stretch>
            <a:fillRect/>
          </a:stretch>
        </p:blipFill>
        <p:spPr>
          <a:xfrm>
            <a:off x="11428852" y="5948859"/>
            <a:ext cx="763148" cy="909141"/>
          </a:xfrm>
          <a:prstGeom prst="rect">
            <a:avLst/>
          </a:prstGeom>
        </p:spPr>
      </p:pic>
      <p:graphicFrame>
        <p:nvGraphicFramePr>
          <p:cNvPr id="10" name="Content Placeholder 9">
            <a:extLst>
              <a:ext uri="{FF2B5EF4-FFF2-40B4-BE49-F238E27FC236}">
                <a16:creationId xmlns:a16="http://schemas.microsoft.com/office/drawing/2014/main" id="{F5C0E5D6-777B-4D47-96DC-1FE35DE35A20}"/>
              </a:ext>
            </a:extLst>
          </p:cNvPr>
          <p:cNvGraphicFramePr>
            <a:graphicFrameLocks noGrp="1"/>
          </p:cNvGraphicFramePr>
          <p:nvPr>
            <p:ph idx="1"/>
            <p:extLst>
              <p:ext uri="{D42A27DB-BD31-4B8C-83A1-F6EECF244321}">
                <p14:modId xmlns:p14="http://schemas.microsoft.com/office/powerpoint/2010/main" val="2299554462"/>
              </p:ext>
            </p:extLst>
          </p:nvPr>
        </p:nvGraphicFramePr>
        <p:xfrm>
          <a:off x="7761639" y="900442"/>
          <a:ext cx="3514088" cy="5048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0319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624568"/>
            <a:ext cx="3351755" cy="5412920"/>
          </a:xfrm>
        </p:spPr>
        <p:txBody>
          <a:bodyPr vert="horz" lIns="91440" tIns="45720" rIns="91440" bIns="45720" rtlCol="0">
            <a:normAutofit/>
          </a:bodyPr>
          <a:lstStyle/>
          <a:p>
            <a:r>
              <a:rPr lang="en-US" sz="4000" kern="1200">
                <a:solidFill>
                  <a:schemeClr val="bg1"/>
                </a:solidFill>
                <a:latin typeface="+mj-lt"/>
                <a:ea typeface="+mj-ea"/>
                <a:cs typeface="+mj-cs"/>
              </a:rPr>
              <a:t>Gap Analysis</a:t>
            </a:r>
          </a:p>
        </p:txBody>
      </p:sp>
      <p:graphicFrame>
        <p:nvGraphicFramePr>
          <p:cNvPr id="25" name="Content Placeholder 3">
            <a:extLst>
              <a:ext uri="{FF2B5EF4-FFF2-40B4-BE49-F238E27FC236}">
                <a16:creationId xmlns:a16="http://schemas.microsoft.com/office/drawing/2014/main" id="{A360D2A8-3DC9-4831-8D76-5C4D94FB97FE}"/>
              </a:ext>
            </a:extLst>
          </p:cNvPr>
          <p:cNvGraphicFramePr>
            <a:graphicFrameLocks noGrp="1"/>
          </p:cNvGraphicFramePr>
          <p:nvPr>
            <p:ph idx="1"/>
            <p:extLst>
              <p:ext uri="{D42A27DB-BD31-4B8C-83A1-F6EECF244321}">
                <p14:modId xmlns:p14="http://schemas.microsoft.com/office/powerpoint/2010/main" val="283113362"/>
              </p:ext>
            </p:extLst>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164F39F-C04F-4F59-B9D3-B45D0630B973}"/>
              </a:ext>
            </a:extLst>
          </p:cNvPr>
          <p:cNvPicPr>
            <a:picLocks noChangeAspect="1"/>
          </p:cNvPicPr>
          <p:nvPr/>
        </p:nvPicPr>
        <p:blipFill>
          <a:blip r:embed="rId7"/>
          <a:stretch>
            <a:fillRect/>
          </a:stretch>
        </p:blipFill>
        <p:spPr>
          <a:xfrm>
            <a:off x="13854" y="6085389"/>
            <a:ext cx="6276110" cy="768035"/>
          </a:xfrm>
          <a:prstGeom prst="rect">
            <a:avLst/>
          </a:prstGeom>
        </p:spPr>
      </p:pic>
      <p:pic>
        <p:nvPicPr>
          <p:cNvPr id="26" name="Picture 25">
            <a:extLst>
              <a:ext uri="{FF2B5EF4-FFF2-40B4-BE49-F238E27FC236}">
                <a16:creationId xmlns:a16="http://schemas.microsoft.com/office/drawing/2014/main" id="{FBCD196E-D194-4449-A543-9F9D6D6FE898}"/>
              </a:ext>
            </a:extLst>
          </p:cNvPr>
          <p:cNvPicPr>
            <a:picLocks noChangeAspect="1"/>
          </p:cNvPicPr>
          <p:nvPr/>
        </p:nvPicPr>
        <p:blipFill>
          <a:blip r:embed="rId8"/>
          <a:stretch>
            <a:fillRect/>
          </a:stretch>
        </p:blipFill>
        <p:spPr>
          <a:xfrm>
            <a:off x="11547248" y="6089073"/>
            <a:ext cx="644752" cy="768927"/>
          </a:xfrm>
          <a:prstGeom prst="rect">
            <a:avLst/>
          </a:prstGeom>
        </p:spPr>
      </p:pic>
    </p:spTree>
    <p:extLst>
      <p:ext uri="{BB962C8B-B14F-4D97-AF65-F5344CB8AC3E}">
        <p14:creationId xmlns:p14="http://schemas.microsoft.com/office/powerpoint/2010/main" val="14381554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88466" y="780655"/>
            <a:ext cx="3751662" cy="3261168"/>
          </a:xfrm>
        </p:spPr>
        <p:txBody>
          <a:bodyPr>
            <a:normAutofit/>
          </a:bodyPr>
          <a:lstStyle/>
          <a:p>
            <a:r>
              <a:rPr lang="en-US">
                <a:solidFill>
                  <a:srgbClr val="FFFFFF"/>
                </a:solidFill>
              </a:rPr>
              <a:t>Fundamentals of Financing</a:t>
            </a:r>
          </a:p>
        </p:txBody>
      </p:sp>
      <p:sp>
        <p:nvSpPr>
          <p:cNvPr id="21" name="Rectangle 2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A1503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FDA7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706A03-0112-4702-8CB6-1CD84B2837C6}"/>
              </a:ext>
            </a:extLst>
          </p:cNvPr>
          <p:cNvPicPr>
            <a:picLocks noChangeAspect="1"/>
          </p:cNvPicPr>
          <p:nvPr/>
        </p:nvPicPr>
        <p:blipFill>
          <a:blip r:embed="rId2"/>
          <a:stretch>
            <a:fillRect/>
          </a:stretch>
        </p:blipFill>
        <p:spPr>
          <a:xfrm>
            <a:off x="458920" y="5046972"/>
            <a:ext cx="6675119" cy="817702"/>
          </a:xfrm>
          <a:prstGeom prst="rect">
            <a:avLst/>
          </a:prstGeom>
        </p:spPr>
      </p:pic>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0509E1-D0C2-45EF-93DB-61B6AB2D9F08}"/>
              </a:ext>
            </a:extLst>
          </p:cNvPr>
          <p:cNvGraphicFramePr>
            <a:graphicFrameLocks noGrp="1"/>
          </p:cNvGraphicFramePr>
          <p:nvPr>
            <p:ph idx="1"/>
            <p:extLst>
              <p:ext uri="{D42A27DB-BD31-4B8C-83A1-F6EECF244321}">
                <p14:modId xmlns:p14="http://schemas.microsoft.com/office/powerpoint/2010/main" val="2099026117"/>
              </p:ext>
            </p:extLst>
          </p:nvPr>
        </p:nvGraphicFramePr>
        <p:xfrm>
          <a:off x="7578478" y="298460"/>
          <a:ext cx="4065820" cy="5948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9A73001F-C7BC-4D37-A52D-4C22E7246FFC}"/>
              </a:ext>
            </a:extLst>
          </p:cNvPr>
          <p:cNvPicPr>
            <a:picLocks noChangeAspect="1"/>
          </p:cNvPicPr>
          <p:nvPr/>
        </p:nvPicPr>
        <p:blipFill>
          <a:blip r:embed="rId8"/>
          <a:stretch>
            <a:fillRect/>
          </a:stretch>
        </p:blipFill>
        <p:spPr>
          <a:xfrm>
            <a:off x="11547765" y="6107546"/>
            <a:ext cx="623454" cy="743527"/>
          </a:xfrm>
          <a:prstGeom prst="rect">
            <a:avLst/>
          </a:prstGeom>
        </p:spPr>
      </p:pic>
    </p:spTree>
    <p:extLst>
      <p:ext uri="{BB962C8B-B14F-4D97-AF65-F5344CB8AC3E}">
        <p14:creationId xmlns:p14="http://schemas.microsoft.com/office/powerpoint/2010/main" val="117777619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49569" y="103909"/>
            <a:ext cx="5980086" cy="434475"/>
          </a:xfrm>
        </p:spPr>
        <p:txBody>
          <a:bodyPr>
            <a:noAutofit/>
          </a:bodyPr>
          <a:lstStyle/>
          <a:p>
            <a:r>
              <a:rPr lang="en-US" sz="2400" b="1" dirty="0"/>
              <a:t>Financing for Manufactures of Natural Products </a:t>
            </a:r>
          </a:p>
        </p:txBody>
      </p:sp>
      <p:pic>
        <p:nvPicPr>
          <p:cNvPr id="16" name="Picture 4" descr="Cargo shipping containers in a pile and on a semi-truck at a harbour">
            <a:extLst>
              <a:ext uri="{FF2B5EF4-FFF2-40B4-BE49-F238E27FC236}">
                <a16:creationId xmlns:a16="http://schemas.microsoft.com/office/drawing/2014/main" id="{4509821A-9461-8CC0-D8B9-0FD76AA0FDB5}"/>
              </a:ext>
            </a:extLst>
          </p:cNvPr>
          <p:cNvPicPr>
            <a:picLocks noChangeAspect="1"/>
          </p:cNvPicPr>
          <p:nvPr/>
        </p:nvPicPr>
        <p:blipFill rotWithShape="1">
          <a:blip r:embed="rId2"/>
          <a:srcRect l="27944" r="8846"/>
          <a:stretch/>
        </p:blipFill>
        <p:spPr>
          <a:xfrm>
            <a:off x="-3" y="9"/>
            <a:ext cx="5736223" cy="6806185"/>
          </a:xfrm>
          <a:prstGeom prst="rect">
            <a:avLst/>
          </a:prstGeom>
        </p:spPr>
      </p:pic>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3C2F87-5586-489D-9AA1-91CAE0AD4468}"/>
              </a:ext>
            </a:extLst>
          </p:cNvPr>
          <p:cNvPicPr>
            <a:picLocks noChangeAspect="1"/>
          </p:cNvPicPr>
          <p:nvPr/>
        </p:nvPicPr>
        <p:blipFill>
          <a:blip r:embed="rId3"/>
          <a:stretch>
            <a:fillRect/>
          </a:stretch>
        </p:blipFill>
        <p:spPr>
          <a:xfrm>
            <a:off x="-3" y="6116311"/>
            <a:ext cx="5779884" cy="707054"/>
          </a:xfrm>
          <a:prstGeom prst="rect">
            <a:avLst/>
          </a:prstGeom>
        </p:spPr>
      </p:pic>
      <p:pic>
        <p:nvPicPr>
          <p:cNvPr id="6" name="Picture 5">
            <a:extLst>
              <a:ext uri="{FF2B5EF4-FFF2-40B4-BE49-F238E27FC236}">
                <a16:creationId xmlns:a16="http://schemas.microsoft.com/office/drawing/2014/main" id="{03114FED-60F1-47CC-B267-A1C038811677}"/>
              </a:ext>
            </a:extLst>
          </p:cNvPr>
          <p:cNvPicPr>
            <a:picLocks noChangeAspect="1"/>
          </p:cNvPicPr>
          <p:nvPr/>
        </p:nvPicPr>
        <p:blipFill>
          <a:blip r:embed="rId4"/>
          <a:stretch>
            <a:fillRect/>
          </a:stretch>
        </p:blipFill>
        <p:spPr>
          <a:xfrm>
            <a:off x="11637818" y="6140592"/>
            <a:ext cx="561945" cy="665604"/>
          </a:xfrm>
          <a:prstGeom prst="rect">
            <a:avLst/>
          </a:prstGeom>
        </p:spPr>
      </p:pic>
      <p:sp>
        <p:nvSpPr>
          <p:cNvPr id="18" name="Content Placeholder 2">
            <a:extLst>
              <a:ext uri="{FF2B5EF4-FFF2-40B4-BE49-F238E27FC236}">
                <a16:creationId xmlns:a16="http://schemas.microsoft.com/office/drawing/2014/main" id="{F01F36A0-A324-4D1B-B2D3-303B0552FFCA}"/>
              </a:ext>
            </a:extLst>
          </p:cNvPr>
          <p:cNvSpPr txBox="1">
            <a:spLocks/>
          </p:cNvSpPr>
          <p:nvPr/>
        </p:nvSpPr>
        <p:spPr>
          <a:xfrm>
            <a:off x="6564520" y="7310961"/>
            <a:ext cx="5136412" cy="439398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Working Capital Financing- Purchase of products when the products is ready for harvest or has already been harvested for production and sale throughout the entire year.</a:t>
            </a:r>
          </a:p>
          <a:p>
            <a:r>
              <a:rPr lang="en-US" sz="1700" dirty="0"/>
              <a:t>Capital Equipment financing. Factory equipment, motor vehicle for transportation.</a:t>
            </a:r>
          </a:p>
          <a:p>
            <a:pPr marL="0" indent="0">
              <a:buFont typeface="Arial" panose="020B0604020202020204" pitchFamily="34" charset="0"/>
              <a:buNone/>
            </a:pPr>
            <a:r>
              <a:rPr lang="en-US" sz="1700" dirty="0"/>
              <a:t>       This is achieved through Fixed Asset lines of financing</a:t>
            </a:r>
          </a:p>
          <a:p>
            <a:r>
              <a:rPr lang="en-US" sz="1700" dirty="0"/>
              <a:t>Technical Assistance – Payment of Expertise for initial startup of the business until systems have been established and business can be able to support itself with the already established structures .  This can be achieved through grants. To train staff or to hire very specialized skills</a:t>
            </a:r>
          </a:p>
        </p:txBody>
      </p:sp>
      <p:graphicFrame>
        <p:nvGraphicFramePr>
          <p:cNvPr id="23" name="Content Placeholder 22">
            <a:extLst>
              <a:ext uri="{FF2B5EF4-FFF2-40B4-BE49-F238E27FC236}">
                <a16:creationId xmlns:a16="http://schemas.microsoft.com/office/drawing/2014/main" id="{00E96322-467D-43C9-A819-4DA547AD6A59}"/>
              </a:ext>
            </a:extLst>
          </p:cNvPr>
          <p:cNvGraphicFramePr>
            <a:graphicFrameLocks noGrp="1"/>
          </p:cNvGraphicFramePr>
          <p:nvPr>
            <p:ph idx="1"/>
            <p:extLst>
              <p:ext uri="{D42A27DB-BD31-4B8C-83A1-F6EECF244321}">
                <p14:modId xmlns:p14="http://schemas.microsoft.com/office/powerpoint/2010/main" val="592816774"/>
              </p:ext>
            </p:extLst>
          </p:nvPr>
        </p:nvGraphicFramePr>
        <p:xfrm>
          <a:off x="6226805" y="991345"/>
          <a:ext cx="5106214" cy="5185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362086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3822192" cy="1344975"/>
          </a:xfrm>
        </p:spPr>
        <p:txBody>
          <a:bodyPr>
            <a:normAutofit/>
          </a:bodyPr>
          <a:lstStyle/>
          <a:p>
            <a:r>
              <a:rPr lang="en-US" sz="3600">
                <a:solidFill>
                  <a:schemeClr val="bg1"/>
                </a:solidFill>
              </a:rPr>
              <a:t>Review – Financing</a:t>
            </a:r>
          </a:p>
        </p:txBody>
      </p:sp>
      <p:cxnSp>
        <p:nvCxnSpPr>
          <p:cNvPr id="48" name="Straight Connector 4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93610" y="2121763"/>
            <a:ext cx="3822192" cy="3773010"/>
          </a:xfrm>
        </p:spPr>
        <p:txBody>
          <a:bodyPr>
            <a:normAutofit/>
          </a:bodyPr>
          <a:lstStyle/>
          <a:p>
            <a:r>
              <a:rPr lang="en-US" sz="2200" dirty="0">
                <a:solidFill>
                  <a:schemeClr val="bg1"/>
                </a:solidFill>
              </a:rPr>
              <a:t>Identification of the Industry that one is in –Growth, harvest, Manufacturing</a:t>
            </a:r>
          </a:p>
          <a:p>
            <a:r>
              <a:rPr lang="en-US" sz="2200" dirty="0">
                <a:solidFill>
                  <a:schemeClr val="bg1"/>
                </a:solidFill>
              </a:rPr>
              <a:t>Cash Cycle identification</a:t>
            </a:r>
          </a:p>
          <a:p>
            <a:r>
              <a:rPr lang="en-US" sz="2200" dirty="0">
                <a:solidFill>
                  <a:schemeClr val="bg1"/>
                </a:solidFill>
              </a:rPr>
              <a:t>Stocking </a:t>
            </a:r>
          </a:p>
          <a:p>
            <a:r>
              <a:rPr lang="en-US" sz="2200" dirty="0">
                <a:solidFill>
                  <a:schemeClr val="bg1"/>
                </a:solidFill>
              </a:rPr>
              <a:t> Financing Need identification</a:t>
            </a:r>
          </a:p>
          <a:p>
            <a:r>
              <a:rPr lang="en-US" sz="2200" dirty="0">
                <a:solidFill>
                  <a:schemeClr val="bg1"/>
                </a:solidFill>
              </a:rPr>
              <a:t>Amount of Financing Required </a:t>
            </a:r>
          </a:p>
          <a:p>
            <a:endParaRPr lang="en-US" sz="2200" dirty="0">
              <a:solidFill>
                <a:schemeClr val="bg1"/>
              </a:solidFill>
            </a:endParaRPr>
          </a:p>
          <a:p>
            <a:endParaRPr lang="en-US" sz="2200" dirty="0">
              <a:solidFill>
                <a:schemeClr val="bg1"/>
              </a:solidFill>
            </a:endParaRPr>
          </a:p>
        </p:txBody>
      </p:sp>
      <p:pic>
        <p:nvPicPr>
          <p:cNvPr id="18" name="Picture 4" descr="Calculator, pen, compass, money and a paper with graphs printed on it">
            <a:extLst>
              <a:ext uri="{FF2B5EF4-FFF2-40B4-BE49-F238E27FC236}">
                <a16:creationId xmlns:a16="http://schemas.microsoft.com/office/drawing/2014/main" id="{5F98BCFB-74B5-B6E3-8AEA-1505EDEC7FC7}"/>
              </a:ext>
            </a:extLst>
          </p:cNvPr>
          <p:cNvPicPr>
            <a:picLocks noChangeAspect="1"/>
          </p:cNvPicPr>
          <p:nvPr/>
        </p:nvPicPr>
        <p:blipFill rotWithShape="1">
          <a:blip r:embed="rId2"/>
          <a:srcRect r="1" b="4055"/>
          <a:stretch/>
        </p:blipFill>
        <p:spPr>
          <a:xfrm>
            <a:off x="5258964" y="1222743"/>
            <a:ext cx="6596652" cy="3813355"/>
          </a:xfrm>
          <a:prstGeom prst="rect">
            <a:avLst/>
          </a:prstGeom>
        </p:spPr>
      </p:pic>
      <p:pic>
        <p:nvPicPr>
          <p:cNvPr id="6" name="Picture 5">
            <a:extLst>
              <a:ext uri="{FF2B5EF4-FFF2-40B4-BE49-F238E27FC236}">
                <a16:creationId xmlns:a16="http://schemas.microsoft.com/office/drawing/2014/main" id="{47B9DFB0-C350-4F3D-B70C-165F9AE45FDA}"/>
              </a:ext>
            </a:extLst>
          </p:cNvPr>
          <p:cNvPicPr>
            <a:picLocks noChangeAspect="1"/>
          </p:cNvPicPr>
          <p:nvPr/>
        </p:nvPicPr>
        <p:blipFill>
          <a:blip r:embed="rId3"/>
          <a:stretch>
            <a:fillRect/>
          </a:stretch>
        </p:blipFill>
        <p:spPr>
          <a:xfrm>
            <a:off x="274041" y="5645698"/>
            <a:ext cx="5704196" cy="697362"/>
          </a:xfrm>
          <a:prstGeom prst="rect">
            <a:avLst/>
          </a:prstGeom>
        </p:spPr>
      </p:pic>
      <p:pic>
        <p:nvPicPr>
          <p:cNvPr id="7" name="Picture 6">
            <a:extLst>
              <a:ext uri="{FF2B5EF4-FFF2-40B4-BE49-F238E27FC236}">
                <a16:creationId xmlns:a16="http://schemas.microsoft.com/office/drawing/2014/main" id="{66B7254B-E7BB-483D-846A-ED93D5F46A81}"/>
              </a:ext>
            </a:extLst>
          </p:cNvPr>
          <p:cNvPicPr>
            <a:picLocks noChangeAspect="1"/>
          </p:cNvPicPr>
          <p:nvPr/>
        </p:nvPicPr>
        <p:blipFill>
          <a:blip r:embed="rId4"/>
          <a:stretch>
            <a:fillRect/>
          </a:stretch>
        </p:blipFill>
        <p:spPr>
          <a:xfrm>
            <a:off x="11014870" y="5635257"/>
            <a:ext cx="646865" cy="772470"/>
          </a:xfrm>
          <a:prstGeom prst="rect">
            <a:avLst/>
          </a:prstGeom>
        </p:spPr>
      </p:pic>
    </p:spTree>
    <p:extLst>
      <p:ext uri="{BB962C8B-B14F-4D97-AF65-F5344CB8AC3E}">
        <p14:creationId xmlns:p14="http://schemas.microsoft.com/office/powerpoint/2010/main" val="236207273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Top Corners Rounded 9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Top Corners Rounded 9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01D66-D278-4FFF-A9AB-CF0EAE47A4CD}"/>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Contents of a Pitch deck</a:t>
            </a:r>
          </a:p>
        </p:txBody>
      </p:sp>
      <p:cxnSp>
        <p:nvCxnSpPr>
          <p:cNvPr id="96" name="Straight Connector 9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4C94EA-182F-4DB7-A82A-22741BE71E96}"/>
              </a:ext>
            </a:extLst>
          </p:cNvPr>
          <p:cNvSpPr txBox="1"/>
          <p:nvPr/>
        </p:nvSpPr>
        <p:spPr>
          <a:xfrm>
            <a:off x="321733" y="2834809"/>
            <a:ext cx="4092951" cy="304209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solidFill>
                  <a:schemeClr val="bg1"/>
                </a:solidFill>
              </a:rPr>
              <a:t>Should be short (10-20 slides) but captivating and succinct</a:t>
            </a:r>
          </a:p>
        </p:txBody>
      </p:sp>
      <p:graphicFrame>
        <p:nvGraphicFramePr>
          <p:cNvPr id="8" name="Table 8">
            <a:extLst>
              <a:ext uri="{FF2B5EF4-FFF2-40B4-BE49-F238E27FC236}">
                <a16:creationId xmlns:a16="http://schemas.microsoft.com/office/drawing/2014/main" id="{9F72C7D2-1F4D-40B5-AC34-2F13BFE15052}"/>
              </a:ext>
            </a:extLst>
          </p:cNvPr>
          <p:cNvGraphicFramePr>
            <a:graphicFrameLocks noGrp="1"/>
          </p:cNvGraphicFramePr>
          <p:nvPr>
            <p:ph idx="1"/>
            <p:extLst>
              <p:ext uri="{D42A27DB-BD31-4B8C-83A1-F6EECF244321}">
                <p14:modId xmlns:p14="http://schemas.microsoft.com/office/powerpoint/2010/main" val="228821471"/>
              </p:ext>
            </p:extLst>
          </p:nvPr>
        </p:nvGraphicFramePr>
        <p:xfrm>
          <a:off x="5250099" y="432621"/>
          <a:ext cx="6720228" cy="5640120"/>
        </p:xfrm>
        <a:graphic>
          <a:graphicData uri="http://schemas.openxmlformats.org/drawingml/2006/table">
            <a:tbl>
              <a:tblPr firstRow="1" bandRow="1">
                <a:solidFill>
                  <a:schemeClr val="bg1"/>
                </a:solidFill>
                <a:tableStyleId>{69012ECD-51FC-41F1-AA8D-1B2483CD663E}</a:tableStyleId>
              </a:tblPr>
              <a:tblGrid>
                <a:gridCol w="2435780">
                  <a:extLst>
                    <a:ext uri="{9D8B030D-6E8A-4147-A177-3AD203B41FA5}">
                      <a16:colId xmlns:a16="http://schemas.microsoft.com/office/drawing/2014/main" val="736083057"/>
                    </a:ext>
                  </a:extLst>
                </a:gridCol>
                <a:gridCol w="4284448">
                  <a:extLst>
                    <a:ext uri="{9D8B030D-6E8A-4147-A177-3AD203B41FA5}">
                      <a16:colId xmlns:a16="http://schemas.microsoft.com/office/drawing/2014/main" val="3989635565"/>
                    </a:ext>
                  </a:extLst>
                </a:gridCol>
              </a:tblGrid>
              <a:tr h="382634">
                <a:tc>
                  <a:txBody>
                    <a:bodyPr/>
                    <a:lstStyle/>
                    <a:p>
                      <a:r>
                        <a:rPr lang="en-US" sz="1600" b="0" cap="none" spc="0" dirty="0">
                          <a:solidFill>
                            <a:schemeClr val="bg1"/>
                          </a:solidFill>
                        </a:rPr>
                        <a:t>Slide</a:t>
                      </a:r>
                      <a:endParaRPr lang="en-CA" sz="1600" b="0" cap="none" spc="0" dirty="0">
                        <a:solidFill>
                          <a:schemeClr val="bg1"/>
                        </a:solidFill>
                      </a:endParaRPr>
                    </a:p>
                  </a:txBody>
                  <a:tcPr marL="105090" marR="86778" marT="80838" marB="8083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US" sz="1600" b="0" cap="none" spc="0" dirty="0">
                          <a:solidFill>
                            <a:schemeClr val="bg1"/>
                          </a:solidFill>
                        </a:rPr>
                        <a:t>Content</a:t>
                      </a:r>
                      <a:endParaRPr lang="en-CA" sz="1600" b="0" cap="none" spc="0" dirty="0">
                        <a:solidFill>
                          <a:schemeClr val="bg1"/>
                        </a:solidFill>
                      </a:endParaRPr>
                    </a:p>
                  </a:txBody>
                  <a:tcPr marL="105090" marR="86778" marT="80838" marB="80838"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525535235"/>
                  </a:ext>
                </a:extLst>
              </a:tr>
              <a:tr h="571257">
                <a:tc>
                  <a:txBody>
                    <a:bodyPr/>
                    <a:lstStyle/>
                    <a:p>
                      <a:r>
                        <a:rPr lang="en-US" sz="1600" cap="none" spc="0" dirty="0">
                          <a:solidFill>
                            <a:schemeClr val="tx1"/>
                          </a:solidFill>
                        </a:rPr>
                        <a:t>Problem</a:t>
                      </a:r>
                      <a:endParaRPr lang="en-CA" sz="1600" cap="none" spc="0" dirty="0">
                        <a:solidFill>
                          <a:schemeClr val="tx1"/>
                        </a:solidFill>
                      </a:endParaRPr>
                    </a:p>
                  </a:txBody>
                  <a:tcPr marL="105090" marR="86778" marT="80838" marB="80838">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r>
                        <a:rPr lang="en-US" sz="1400" cap="none" spc="0" dirty="0">
                          <a:solidFill>
                            <a:schemeClr val="tx1"/>
                          </a:solidFill>
                        </a:rPr>
                        <a:t>Explains to investors the need you are addressing with an aim of getting buy in</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02039618"/>
                  </a:ext>
                </a:extLst>
              </a:tr>
              <a:tr h="382634">
                <a:tc>
                  <a:txBody>
                    <a:bodyPr/>
                    <a:lstStyle/>
                    <a:p>
                      <a:r>
                        <a:rPr lang="en-US" sz="1600" cap="none" spc="0" dirty="0">
                          <a:solidFill>
                            <a:schemeClr val="tx1"/>
                          </a:solidFill>
                        </a:rPr>
                        <a:t>Solution</a:t>
                      </a:r>
                      <a:endParaRPr lang="en-CA" sz="16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400" cap="none" spc="0" dirty="0">
                          <a:solidFill>
                            <a:schemeClr val="tx1"/>
                          </a:solidFill>
                        </a:rPr>
                        <a:t>How your business offers the solution to this problem</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708681725"/>
                  </a:ext>
                </a:extLst>
              </a:tr>
              <a:tr h="571257">
                <a:tc>
                  <a:txBody>
                    <a:bodyPr/>
                    <a:lstStyle/>
                    <a:p>
                      <a:r>
                        <a:rPr lang="en-US" sz="1600" cap="none" spc="0" dirty="0">
                          <a:solidFill>
                            <a:schemeClr val="tx1"/>
                          </a:solidFill>
                        </a:rPr>
                        <a:t>Market Size</a:t>
                      </a:r>
                      <a:endParaRPr lang="en-CA" sz="1600" cap="none" spc="0" dirty="0">
                        <a:solidFill>
                          <a:schemeClr val="tx1"/>
                        </a:solidFill>
                      </a:endParaRPr>
                    </a:p>
                  </a:txBody>
                  <a:tcPr marL="105090" marR="86778" marT="80838" marB="808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400" cap="none" spc="0" dirty="0">
                          <a:solidFill>
                            <a:schemeClr val="tx1"/>
                          </a:solidFill>
                        </a:rPr>
                        <a:t>How big is the overall market? The addressable market (TAM)?</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777725224"/>
                  </a:ext>
                </a:extLst>
              </a:tr>
              <a:tr h="382634">
                <a:tc>
                  <a:txBody>
                    <a:bodyPr/>
                    <a:lstStyle/>
                    <a:p>
                      <a:r>
                        <a:rPr lang="en-US" sz="1600" cap="none" spc="0" dirty="0">
                          <a:solidFill>
                            <a:schemeClr val="tx1"/>
                          </a:solidFill>
                        </a:rPr>
                        <a:t>Business Model</a:t>
                      </a:r>
                      <a:endParaRPr lang="en-CA" sz="16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400" cap="none" spc="0" dirty="0">
                          <a:solidFill>
                            <a:schemeClr val="tx1"/>
                          </a:solidFill>
                        </a:rPr>
                        <a:t>How will / does your business make money?</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2662766"/>
                  </a:ext>
                </a:extLst>
              </a:tr>
              <a:tr h="571257">
                <a:tc>
                  <a:txBody>
                    <a:bodyPr/>
                    <a:lstStyle/>
                    <a:p>
                      <a:r>
                        <a:rPr lang="en-US" sz="1600" cap="none" spc="0" dirty="0">
                          <a:solidFill>
                            <a:schemeClr val="tx1"/>
                          </a:solidFill>
                        </a:rPr>
                        <a:t>Competition &amp; Competitive advantage</a:t>
                      </a:r>
                      <a:endParaRPr lang="en-CA" sz="1600" cap="none" spc="0" dirty="0">
                        <a:solidFill>
                          <a:schemeClr val="tx1"/>
                        </a:solidFill>
                      </a:endParaRPr>
                    </a:p>
                  </a:txBody>
                  <a:tcPr marL="105090" marR="86778" marT="80838" marB="808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400" cap="none" spc="0" dirty="0">
                          <a:solidFill>
                            <a:schemeClr val="tx1"/>
                          </a:solidFill>
                        </a:rPr>
                        <a:t>Provide a complete view of the competitive landscape</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359002184"/>
                  </a:ext>
                </a:extLst>
              </a:tr>
              <a:tr h="571257">
                <a:tc>
                  <a:txBody>
                    <a:bodyPr/>
                    <a:lstStyle/>
                    <a:p>
                      <a:r>
                        <a:rPr lang="en-US" sz="1600" cap="none" spc="0" dirty="0">
                          <a:solidFill>
                            <a:schemeClr val="tx1"/>
                          </a:solidFill>
                        </a:rPr>
                        <a:t>Management team/ Board / Advisors</a:t>
                      </a:r>
                      <a:endParaRPr lang="en-CA" sz="16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400" cap="none" spc="0" dirty="0">
                          <a:solidFill>
                            <a:schemeClr val="tx1"/>
                          </a:solidFill>
                        </a:rPr>
                        <a:t>Who will execute on the opportunity / what are their capabilities?</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749535662"/>
                  </a:ext>
                </a:extLst>
              </a:tr>
              <a:tr h="571257">
                <a:tc>
                  <a:txBody>
                    <a:bodyPr/>
                    <a:lstStyle/>
                    <a:p>
                      <a:r>
                        <a:rPr lang="en-US" sz="1600" cap="none" spc="0" dirty="0">
                          <a:solidFill>
                            <a:schemeClr val="tx1"/>
                          </a:solidFill>
                        </a:rPr>
                        <a:t>Traction / Accomplishments to date</a:t>
                      </a:r>
                      <a:endParaRPr lang="en-CA" sz="1600" cap="none" spc="0" dirty="0">
                        <a:solidFill>
                          <a:schemeClr val="tx1"/>
                        </a:solidFill>
                      </a:endParaRPr>
                    </a:p>
                  </a:txBody>
                  <a:tcPr marL="105090" marR="86778" marT="80838" marB="808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400" cap="none" spc="0" dirty="0">
                          <a:solidFill>
                            <a:schemeClr val="tx1"/>
                          </a:solidFill>
                        </a:rPr>
                        <a:t>Current traction (e.g., no of customers etc.), product development </a:t>
                      </a:r>
                      <a:r>
                        <a:rPr lang="en-US" sz="1400" cap="none" spc="0" dirty="0" err="1">
                          <a:solidFill>
                            <a:schemeClr val="tx1"/>
                          </a:solidFill>
                        </a:rPr>
                        <a:t>etc</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230918337"/>
                  </a:ext>
                </a:extLst>
              </a:tr>
              <a:tr h="571257">
                <a:tc>
                  <a:txBody>
                    <a:bodyPr/>
                    <a:lstStyle/>
                    <a:p>
                      <a:r>
                        <a:rPr lang="en-US" sz="1600" cap="none" spc="0" dirty="0">
                          <a:solidFill>
                            <a:schemeClr val="tx1"/>
                          </a:solidFill>
                        </a:rPr>
                        <a:t>Financial projections &amp; Key metrics</a:t>
                      </a:r>
                      <a:endParaRPr lang="en-CA" sz="16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400" cap="none" spc="0" dirty="0">
                          <a:solidFill>
                            <a:schemeClr val="tx1"/>
                          </a:solidFill>
                        </a:rPr>
                        <a:t>3–5-year financial projections</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063594419"/>
                  </a:ext>
                </a:extLst>
              </a:tr>
              <a:tr h="520059">
                <a:tc>
                  <a:txBody>
                    <a:bodyPr/>
                    <a:lstStyle/>
                    <a:p>
                      <a:r>
                        <a:rPr lang="en-US" sz="1600" cap="none" spc="0" dirty="0">
                          <a:solidFill>
                            <a:schemeClr val="tx1"/>
                          </a:solidFill>
                        </a:rPr>
                        <a:t>Funding requirement / Use of funds</a:t>
                      </a:r>
                      <a:endParaRPr lang="en-CA" sz="1600" cap="none" spc="0" dirty="0">
                        <a:solidFill>
                          <a:schemeClr val="tx1"/>
                        </a:solidFill>
                      </a:endParaRPr>
                    </a:p>
                  </a:txBody>
                  <a:tcPr marL="105090" marR="86778" marT="80838" marB="808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400" cap="none" spc="0" dirty="0">
                          <a:solidFill>
                            <a:schemeClr val="tx1"/>
                          </a:solidFill>
                        </a:rPr>
                        <a:t>How much money is needed, in what form (e.g., debt/equity/convertible) and for what purpose?</a:t>
                      </a:r>
                      <a:endParaRPr lang="en-CA" sz="1400" cap="none" spc="0" dirty="0">
                        <a:solidFill>
                          <a:schemeClr val="tx1"/>
                        </a:solidFill>
                      </a:endParaRPr>
                    </a:p>
                  </a:txBody>
                  <a:tcPr marL="105090" marR="86778" marT="80838" marB="808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546751192"/>
                  </a:ext>
                </a:extLst>
              </a:tr>
            </a:tbl>
          </a:graphicData>
        </a:graphic>
      </p:graphicFrame>
      <p:pic>
        <p:nvPicPr>
          <p:cNvPr id="3" name="Picture 2">
            <a:extLst>
              <a:ext uri="{FF2B5EF4-FFF2-40B4-BE49-F238E27FC236}">
                <a16:creationId xmlns:a16="http://schemas.microsoft.com/office/drawing/2014/main" id="{24684D71-BBBD-41FE-857F-AC5D80F63317}"/>
              </a:ext>
            </a:extLst>
          </p:cNvPr>
          <p:cNvPicPr>
            <a:picLocks noChangeAspect="1"/>
          </p:cNvPicPr>
          <p:nvPr/>
        </p:nvPicPr>
        <p:blipFill>
          <a:blip r:embed="rId2"/>
          <a:stretch>
            <a:fillRect/>
          </a:stretch>
        </p:blipFill>
        <p:spPr>
          <a:xfrm>
            <a:off x="6926" y="6137563"/>
            <a:ext cx="5750965" cy="706582"/>
          </a:xfrm>
          <a:prstGeom prst="rect">
            <a:avLst/>
          </a:prstGeom>
        </p:spPr>
      </p:pic>
      <p:pic>
        <p:nvPicPr>
          <p:cNvPr id="4" name="Picture 3">
            <a:extLst>
              <a:ext uri="{FF2B5EF4-FFF2-40B4-BE49-F238E27FC236}">
                <a16:creationId xmlns:a16="http://schemas.microsoft.com/office/drawing/2014/main" id="{36FD5A1C-D812-4105-ADB1-348D59B12324}"/>
              </a:ext>
            </a:extLst>
          </p:cNvPr>
          <p:cNvPicPr>
            <a:picLocks noChangeAspect="1"/>
          </p:cNvPicPr>
          <p:nvPr/>
        </p:nvPicPr>
        <p:blipFill>
          <a:blip r:embed="rId3"/>
          <a:stretch>
            <a:fillRect/>
          </a:stretch>
        </p:blipFill>
        <p:spPr>
          <a:xfrm>
            <a:off x="11321630" y="6070730"/>
            <a:ext cx="648697" cy="777212"/>
          </a:xfrm>
          <a:prstGeom prst="rect">
            <a:avLst/>
          </a:prstGeom>
        </p:spPr>
      </p:pic>
    </p:spTree>
    <p:extLst>
      <p:ext uri="{BB962C8B-B14F-4D97-AF65-F5344CB8AC3E}">
        <p14:creationId xmlns:p14="http://schemas.microsoft.com/office/powerpoint/2010/main" val="60790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Top Corners Rounded 9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Top Corners Rounded 9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01D66-D278-4FFF-A9AB-CF0EAE47A4CD}"/>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GB" sz="3600" kern="1200" dirty="0">
                <a:solidFill>
                  <a:schemeClr val="bg1"/>
                </a:solidFill>
                <a:latin typeface="+mj-lt"/>
                <a:ea typeface="+mj-ea"/>
                <a:cs typeface="+mj-cs"/>
              </a:rPr>
              <a:t>Review the Contents of the Pitch Deck</a:t>
            </a:r>
            <a:endParaRPr lang="en-US" sz="3600" kern="1200" dirty="0">
              <a:solidFill>
                <a:schemeClr val="bg1"/>
              </a:solidFill>
              <a:latin typeface="+mj-lt"/>
              <a:ea typeface="+mj-ea"/>
              <a:cs typeface="+mj-cs"/>
            </a:endParaRPr>
          </a:p>
        </p:txBody>
      </p:sp>
      <p:cxnSp>
        <p:nvCxnSpPr>
          <p:cNvPr id="96" name="Straight Connector 9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4C94EA-182F-4DB7-A82A-22741BE71E96}"/>
              </a:ext>
            </a:extLst>
          </p:cNvPr>
          <p:cNvSpPr txBox="1"/>
          <p:nvPr/>
        </p:nvSpPr>
        <p:spPr>
          <a:xfrm>
            <a:off x="321733" y="2834809"/>
            <a:ext cx="4092951" cy="304209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solidFill>
                  <a:schemeClr val="bg1"/>
                </a:solidFill>
              </a:rPr>
              <a:t>1Hr</a:t>
            </a:r>
          </a:p>
        </p:txBody>
      </p:sp>
      <p:pic>
        <p:nvPicPr>
          <p:cNvPr id="3" name="Picture 2">
            <a:extLst>
              <a:ext uri="{FF2B5EF4-FFF2-40B4-BE49-F238E27FC236}">
                <a16:creationId xmlns:a16="http://schemas.microsoft.com/office/drawing/2014/main" id="{24684D71-BBBD-41FE-857F-AC5D80F63317}"/>
              </a:ext>
            </a:extLst>
          </p:cNvPr>
          <p:cNvPicPr>
            <a:picLocks noChangeAspect="1"/>
          </p:cNvPicPr>
          <p:nvPr/>
        </p:nvPicPr>
        <p:blipFill>
          <a:blip r:embed="rId2"/>
          <a:stretch>
            <a:fillRect/>
          </a:stretch>
        </p:blipFill>
        <p:spPr>
          <a:xfrm>
            <a:off x="6926" y="6137563"/>
            <a:ext cx="5750965" cy="706582"/>
          </a:xfrm>
          <a:prstGeom prst="rect">
            <a:avLst/>
          </a:prstGeom>
        </p:spPr>
      </p:pic>
      <p:pic>
        <p:nvPicPr>
          <p:cNvPr id="4" name="Picture 3">
            <a:extLst>
              <a:ext uri="{FF2B5EF4-FFF2-40B4-BE49-F238E27FC236}">
                <a16:creationId xmlns:a16="http://schemas.microsoft.com/office/drawing/2014/main" id="{36FD5A1C-D812-4105-ADB1-348D59B12324}"/>
              </a:ext>
            </a:extLst>
          </p:cNvPr>
          <p:cNvPicPr>
            <a:picLocks noChangeAspect="1"/>
          </p:cNvPicPr>
          <p:nvPr/>
        </p:nvPicPr>
        <p:blipFill>
          <a:blip r:embed="rId3"/>
          <a:stretch>
            <a:fillRect/>
          </a:stretch>
        </p:blipFill>
        <p:spPr>
          <a:xfrm>
            <a:off x="11321630" y="6070730"/>
            <a:ext cx="648697" cy="777212"/>
          </a:xfrm>
          <a:prstGeom prst="rect">
            <a:avLst/>
          </a:prstGeom>
        </p:spPr>
      </p:pic>
      <p:sp>
        <p:nvSpPr>
          <p:cNvPr id="12" name="Content Placeholder 2">
            <a:extLst>
              <a:ext uri="{FF2B5EF4-FFF2-40B4-BE49-F238E27FC236}">
                <a16:creationId xmlns:a16="http://schemas.microsoft.com/office/drawing/2014/main" id="{8A6731D6-CDA0-493D-B50D-903E03C5A210}"/>
              </a:ext>
            </a:extLst>
          </p:cNvPr>
          <p:cNvSpPr txBox="1">
            <a:spLocks/>
          </p:cNvSpPr>
          <p:nvPr/>
        </p:nvSpPr>
        <p:spPr>
          <a:xfrm>
            <a:off x="5250099" y="540327"/>
            <a:ext cx="6179901" cy="5597236"/>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Problem Gap identification</a:t>
            </a:r>
          </a:p>
          <a:p>
            <a:r>
              <a:rPr lang="en-US" sz="1800" dirty="0"/>
              <a:t>Solution that your business is offering to solve the problem already identified.</a:t>
            </a:r>
          </a:p>
          <a:p>
            <a:r>
              <a:rPr lang="en-US" sz="1800" dirty="0"/>
              <a:t>Are you able to give the Solution in numerical terms</a:t>
            </a:r>
          </a:p>
          <a:p>
            <a:r>
              <a:rPr lang="en-US" sz="1800" dirty="0"/>
              <a:t>Market Size- How big is the market size in numerical terms. How much revenue a business can possibly generate by selling their product or service in a specific market</a:t>
            </a:r>
          </a:p>
          <a:p>
            <a:r>
              <a:rPr lang="en-US" sz="1800" dirty="0"/>
              <a:t>How does your business make money…Direct Sales, Royalties, Subscription Models</a:t>
            </a:r>
          </a:p>
          <a:p>
            <a:r>
              <a:rPr lang="en-US" sz="1800" dirty="0"/>
              <a:t>Management Team- Which People in the Organization are tasked/ responsible to execute the business, their capabilities( Experience, qualification, their role)</a:t>
            </a:r>
          </a:p>
          <a:p>
            <a:r>
              <a:rPr lang="en-US" sz="1800" dirty="0"/>
              <a:t>Any accomplishments to date</a:t>
            </a:r>
          </a:p>
          <a:p>
            <a:r>
              <a:rPr lang="en-US" sz="1800" dirty="0"/>
              <a:t>Financial Models</a:t>
            </a:r>
          </a:p>
          <a:p>
            <a:r>
              <a:rPr lang="en-US" sz="1800" dirty="0"/>
              <a:t>Exact Financing Needs- After identification, we will proceed to structure</a:t>
            </a:r>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242912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Financial Projections / Models</a:t>
            </a:r>
          </a:p>
        </p:txBody>
      </p:sp>
      <p:sp>
        <p:nvSpPr>
          <p:cNvPr id="44" name="Content Placeholder 2"/>
          <p:cNvSpPr>
            <a:spLocks noGrp="1"/>
          </p:cNvSpPr>
          <p:nvPr>
            <p:ph idx="1"/>
          </p:nvPr>
        </p:nvSpPr>
        <p:spPr>
          <a:xfrm>
            <a:off x="4965431" y="2438400"/>
            <a:ext cx="6586489" cy="3785419"/>
          </a:xfrm>
        </p:spPr>
        <p:txBody>
          <a:bodyPr>
            <a:normAutofit fontScale="92500" lnSpcReduction="10000"/>
          </a:bodyPr>
          <a:lstStyle/>
          <a:p>
            <a:r>
              <a:rPr lang="en-US" sz="2400" dirty="0"/>
              <a:t>Current Income Statement- Summary of Sales , Cost of Sales and Expenses of the Organization for the past 3 years</a:t>
            </a:r>
          </a:p>
          <a:p>
            <a:r>
              <a:rPr lang="en-US" sz="2400" dirty="0"/>
              <a:t>Balance Sheet – Financial Position of the Organization for the Past 3 Years</a:t>
            </a:r>
          </a:p>
          <a:p>
            <a:r>
              <a:rPr lang="en-US" sz="2400" dirty="0"/>
              <a:t>Audited Financial Statements for the past 3 Years </a:t>
            </a:r>
          </a:p>
          <a:p>
            <a:r>
              <a:rPr lang="en-US" sz="2400" dirty="0"/>
              <a:t>Projected Income Statement- Showing growth after financing gap has been met</a:t>
            </a:r>
          </a:p>
          <a:p>
            <a:r>
              <a:rPr lang="en-US" sz="2400" dirty="0"/>
              <a:t>Projected Balance Sheet – Showing Positive Change of the Financial position once the financing gap has been met</a:t>
            </a:r>
          </a:p>
        </p:txBody>
      </p:sp>
      <p:pic>
        <p:nvPicPr>
          <p:cNvPr id="45" name="Picture 4" descr="Desk with productivity items">
            <a:extLst>
              <a:ext uri="{FF2B5EF4-FFF2-40B4-BE49-F238E27FC236}">
                <a16:creationId xmlns:a16="http://schemas.microsoft.com/office/drawing/2014/main" id="{183B640F-11B8-6920-3F09-33EA1D84AE62}"/>
              </a:ext>
            </a:extLst>
          </p:cNvPr>
          <p:cNvPicPr>
            <a:picLocks noChangeAspect="1"/>
          </p:cNvPicPr>
          <p:nvPr/>
        </p:nvPicPr>
        <p:blipFill rotWithShape="1">
          <a:blip r:embed="rId2"/>
          <a:srcRect l="35065" r="19815" b="-1"/>
          <a:stretch/>
        </p:blipFill>
        <p:spPr>
          <a:xfrm>
            <a:off x="20" y="10"/>
            <a:ext cx="4635571" cy="6857990"/>
          </a:xfrm>
          <a:prstGeom prst="rect">
            <a:avLst/>
          </a:prstGeom>
          <a:effectLst/>
        </p:spPr>
      </p:pic>
      <p:cxnSp>
        <p:nvCxnSpPr>
          <p:cNvPr id="4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806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BB5F422-A1BB-4585-9839-A9E21969E7F3}"/>
              </a:ext>
            </a:extLst>
          </p:cNvPr>
          <p:cNvPicPr>
            <a:picLocks noChangeAspect="1"/>
          </p:cNvPicPr>
          <p:nvPr/>
        </p:nvPicPr>
        <p:blipFill>
          <a:blip r:embed="rId3"/>
          <a:stretch>
            <a:fillRect/>
          </a:stretch>
        </p:blipFill>
        <p:spPr>
          <a:xfrm>
            <a:off x="11113" y="6150793"/>
            <a:ext cx="5755123" cy="707197"/>
          </a:xfrm>
          <a:prstGeom prst="rect">
            <a:avLst/>
          </a:prstGeom>
        </p:spPr>
      </p:pic>
      <p:pic>
        <p:nvPicPr>
          <p:cNvPr id="36" name="Picture 35">
            <a:extLst>
              <a:ext uri="{FF2B5EF4-FFF2-40B4-BE49-F238E27FC236}">
                <a16:creationId xmlns:a16="http://schemas.microsoft.com/office/drawing/2014/main" id="{8BAB57FE-CA98-4A2C-AF44-4DB062327601}"/>
              </a:ext>
            </a:extLst>
          </p:cNvPr>
          <p:cNvPicPr>
            <a:picLocks noChangeAspect="1"/>
          </p:cNvPicPr>
          <p:nvPr/>
        </p:nvPicPr>
        <p:blipFill>
          <a:blip r:embed="rId4"/>
          <a:stretch>
            <a:fillRect/>
          </a:stretch>
        </p:blipFill>
        <p:spPr>
          <a:xfrm>
            <a:off x="11321630" y="6070730"/>
            <a:ext cx="648697" cy="777212"/>
          </a:xfrm>
          <a:prstGeom prst="rect">
            <a:avLst/>
          </a:prstGeom>
        </p:spPr>
      </p:pic>
    </p:spTree>
    <p:extLst>
      <p:ext uri="{BB962C8B-B14F-4D97-AF65-F5344CB8AC3E}">
        <p14:creationId xmlns:p14="http://schemas.microsoft.com/office/powerpoint/2010/main" val="3348517613"/>
      </p:ext>
    </p:extLst>
  </p:cSld>
  <p:clrMapOvr>
    <a:masterClrMapping/>
  </p:clrMapOvr>
  <p:transition spd="slow">
    <p:fade/>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C83E2C"/>
      </a:accent1>
      <a:accent2>
        <a:srgbClr val="F0EFE3"/>
      </a:accent2>
      <a:accent3>
        <a:srgbClr val="008594"/>
      </a:accent3>
      <a:accent4>
        <a:srgbClr val="969696"/>
      </a:accent4>
      <a:accent5>
        <a:srgbClr val="BFBFBF"/>
      </a:accent5>
      <a:accent6>
        <a:srgbClr val="969696"/>
      </a:accent6>
      <a:hlink>
        <a:srgbClr val="0563C1"/>
      </a:hlink>
      <a:folHlink>
        <a:srgbClr val="954F72"/>
      </a:folHlink>
    </a:clrScheme>
    <a:fontScheme name="Custom 2">
      <a:majorFont>
        <a:latin typeface="Vegur"/>
        <a:ea typeface=""/>
        <a:cs typeface=""/>
      </a:majorFont>
      <a:minorFont>
        <a:latin typeface="Vegu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978A01B4ABE0498E11A50C22D16427" ma:contentTypeVersion="13" ma:contentTypeDescription="Create a new document." ma:contentTypeScope="" ma:versionID="410f4bfb1ab6c13ea8082eb56aba814f">
  <xsd:schema xmlns:xsd="http://www.w3.org/2001/XMLSchema" xmlns:xs="http://www.w3.org/2001/XMLSchema" xmlns:p="http://schemas.microsoft.com/office/2006/metadata/properties" xmlns:ns2="f64e6ee6-d6e3-407e-9788-e05dc3fc4496" xmlns:ns3="0b52e919-4110-4555-b098-c9aeb795536e" targetNamespace="http://schemas.microsoft.com/office/2006/metadata/properties" ma:root="true" ma:fieldsID="045de16783718b2ae39c0ad1be0045c2" ns2:_="" ns3:_="">
    <xsd:import namespace="f64e6ee6-d6e3-407e-9788-e05dc3fc4496"/>
    <xsd:import namespace="0b52e919-4110-4555-b098-c9aeb79553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e6ee6-d6e3-407e-9788-e05dc3fc4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52e919-4110-4555-b098-c9aeb79553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0FF512-1E64-4EC5-B1C5-758600DC2D35}"/>
</file>

<file path=customXml/itemProps2.xml><?xml version="1.0" encoding="utf-8"?>
<ds:datastoreItem xmlns:ds="http://schemas.openxmlformats.org/officeDocument/2006/customXml" ds:itemID="{E4845BD0-A444-4E55-8ED5-4AF36B2FD60C}"/>
</file>

<file path=customXml/itemProps3.xml><?xml version="1.0" encoding="utf-8"?>
<ds:datastoreItem xmlns:ds="http://schemas.openxmlformats.org/officeDocument/2006/customXml" ds:itemID="{7E0C2650-207E-439A-AC00-937AA94BBEC7}"/>
</file>

<file path=docProps/app.xml><?xml version="1.0" encoding="utf-8"?>
<Properties xmlns="http://schemas.openxmlformats.org/officeDocument/2006/extended-properties" xmlns:vt="http://schemas.openxmlformats.org/officeDocument/2006/docPropsVTypes">
  <TotalTime>44</TotalTime>
  <Words>949</Words>
  <Application>Microsoft Office PowerPoint</Application>
  <PresentationFormat>Widescreen</PresentationFormat>
  <Paragraphs>108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UPSCALING OF MANUFACTURING SME’S IN NATURAL FOOD CLUSTERS </vt:lpstr>
      <vt:lpstr>PowerPoint Presentation</vt:lpstr>
      <vt:lpstr>Gap Analysis</vt:lpstr>
      <vt:lpstr>Fundamentals of Financing</vt:lpstr>
      <vt:lpstr>Financing for Manufactures of Natural Products </vt:lpstr>
      <vt:lpstr>Review – Financing</vt:lpstr>
      <vt:lpstr>Contents of a Pitch deck</vt:lpstr>
      <vt:lpstr>Review the Contents of the Pitch Deck</vt:lpstr>
      <vt:lpstr>Financial Projections / Models</vt:lpstr>
      <vt:lpstr>A typical Investment Process</vt:lpstr>
      <vt:lpstr>Next Steps - 20th April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BOMA PROJECT  Build Capacity of BOMA Staff On Business Management And Entrepreneurship Skills under Rural Entrepreneur Access Project (REAP)  TECHNICAL PROPOSAL PRESENTATION From Smart Regional Consultants Ltd  February 20, 2020</dc:title>
  <dc:creator>Smart Regional Consultants</dc:creator>
  <cp:lastModifiedBy>Fellisters Sang</cp:lastModifiedBy>
  <cp:revision>95</cp:revision>
  <dcterms:created xsi:type="dcterms:W3CDTF">2020-02-25T05:01:48Z</dcterms:created>
  <dcterms:modified xsi:type="dcterms:W3CDTF">2022-04-20T13:48:55Z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0x01010094978A01B4ABE0498E11A50C22D16427</vt:lpwstr>
  </property>
</Properties>
</file>